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29" r:id="rId2"/>
  </p:sldMasterIdLst>
  <p:notesMasterIdLst>
    <p:notesMasterId r:id="rId73"/>
  </p:notesMasterIdLst>
  <p:handoutMasterIdLst>
    <p:handoutMasterId r:id="rId74"/>
  </p:handoutMasterIdLst>
  <p:sldIdLst>
    <p:sldId id="256" r:id="rId3"/>
    <p:sldId id="309" r:id="rId4"/>
    <p:sldId id="310" r:id="rId5"/>
    <p:sldId id="311" r:id="rId6"/>
    <p:sldId id="312" r:id="rId7"/>
    <p:sldId id="257" r:id="rId8"/>
    <p:sldId id="258" r:id="rId9"/>
    <p:sldId id="259" r:id="rId10"/>
    <p:sldId id="260" r:id="rId11"/>
    <p:sldId id="286" r:id="rId12"/>
    <p:sldId id="262" r:id="rId13"/>
    <p:sldId id="267" r:id="rId14"/>
    <p:sldId id="319" r:id="rId15"/>
    <p:sldId id="320" r:id="rId16"/>
    <p:sldId id="321" r:id="rId17"/>
    <p:sldId id="261" r:id="rId18"/>
    <p:sldId id="263" r:id="rId19"/>
    <p:sldId id="264" r:id="rId20"/>
    <p:sldId id="265" r:id="rId21"/>
    <p:sldId id="266" r:id="rId22"/>
    <p:sldId id="268" r:id="rId23"/>
    <p:sldId id="271" r:id="rId24"/>
    <p:sldId id="272" r:id="rId25"/>
    <p:sldId id="273" r:id="rId26"/>
    <p:sldId id="274" r:id="rId27"/>
    <p:sldId id="275" r:id="rId28"/>
    <p:sldId id="276" r:id="rId29"/>
    <p:sldId id="322" r:id="rId30"/>
    <p:sldId id="323" r:id="rId31"/>
    <p:sldId id="287" r:id="rId32"/>
    <p:sldId id="288" r:id="rId33"/>
    <p:sldId id="277" r:id="rId34"/>
    <p:sldId id="278" r:id="rId35"/>
    <p:sldId id="279" r:id="rId36"/>
    <p:sldId id="395" r:id="rId37"/>
    <p:sldId id="280" r:id="rId38"/>
    <p:sldId id="396" r:id="rId39"/>
    <p:sldId id="281" r:id="rId40"/>
    <p:sldId id="282" r:id="rId41"/>
    <p:sldId id="283" r:id="rId42"/>
    <p:sldId id="284" r:id="rId43"/>
    <p:sldId id="325" r:id="rId44"/>
    <p:sldId id="289" r:id="rId45"/>
    <p:sldId id="290" r:id="rId46"/>
    <p:sldId id="285" r:id="rId47"/>
    <p:sldId id="398" r:id="rId48"/>
    <p:sldId id="318" r:id="rId49"/>
    <p:sldId id="291" r:id="rId50"/>
    <p:sldId id="292" r:id="rId51"/>
    <p:sldId id="293" r:id="rId52"/>
    <p:sldId id="296" r:id="rId53"/>
    <p:sldId id="294" r:id="rId54"/>
    <p:sldId id="295" r:id="rId55"/>
    <p:sldId id="297" r:id="rId56"/>
    <p:sldId id="298" r:id="rId57"/>
    <p:sldId id="299" r:id="rId58"/>
    <p:sldId id="308" r:id="rId59"/>
    <p:sldId id="300" r:id="rId60"/>
    <p:sldId id="301" r:id="rId61"/>
    <p:sldId id="303" r:id="rId62"/>
    <p:sldId id="302" r:id="rId63"/>
    <p:sldId id="304" r:id="rId64"/>
    <p:sldId id="397" r:id="rId65"/>
    <p:sldId id="306" r:id="rId66"/>
    <p:sldId id="313" r:id="rId67"/>
    <p:sldId id="314" r:id="rId68"/>
    <p:sldId id="315" r:id="rId69"/>
    <p:sldId id="305" r:id="rId70"/>
    <p:sldId id="316" r:id="rId71"/>
    <p:sldId id="317" r:id="rId7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77CD6-69EF-45FB-8536-C86BA851B6D4}" v="7" dt="2023-09-26T20:06:41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43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Harrison" userId="48528489-191b-42e1-bfa2-2006e5b7a95e" providerId="ADAL" clId="{F2777CD6-69EF-45FB-8536-C86BA851B6D4}"/>
    <pc:docChg chg="undo custSel addSld delSld modSld sldOrd">
      <pc:chgData name="Neil Harrison" userId="48528489-191b-42e1-bfa2-2006e5b7a95e" providerId="ADAL" clId="{F2777CD6-69EF-45FB-8536-C86BA851B6D4}" dt="2023-09-26T20:06:41.281" v="930" actId="20577"/>
      <pc:docMkLst>
        <pc:docMk/>
      </pc:docMkLst>
      <pc:sldChg chg="modSp mod">
        <pc:chgData name="Neil Harrison" userId="48528489-191b-42e1-bfa2-2006e5b7a95e" providerId="ADAL" clId="{F2777CD6-69EF-45FB-8536-C86BA851B6D4}" dt="2023-09-20T19:18:21.718" v="0"/>
        <pc:sldMkLst>
          <pc:docMk/>
          <pc:sldMk cId="0" sldId="262"/>
        </pc:sldMkLst>
        <pc:spChg chg="mod">
          <ac:chgData name="Neil Harrison" userId="48528489-191b-42e1-bfa2-2006e5b7a95e" providerId="ADAL" clId="{F2777CD6-69EF-45FB-8536-C86BA851B6D4}" dt="2023-09-20T19:18:21.718" v="0"/>
          <ac:spMkLst>
            <pc:docMk/>
            <pc:sldMk cId="0" sldId="262"/>
            <ac:spMk id="14338" creationId="{00000000-0000-0000-0000-000000000000}"/>
          </ac:spMkLst>
        </pc:spChg>
      </pc:sldChg>
      <pc:sldChg chg="ord">
        <pc:chgData name="Neil Harrison" userId="48528489-191b-42e1-bfa2-2006e5b7a95e" providerId="ADAL" clId="{F2777CD6-69EF-45FB-8536-C86BA851B6D4}" dt="2023-09-26T19:59:17.162" v="428"/>
        <pc:sldMkLst>
          <pc:docMk/>
          <pc:sldMk cId="0" sldId="283"/>
        </pc:sldMkLst>
      </pc:sldChg>
      <pc:sldChg chg="modSp mod">
        <pc:chgData name="Neil Harrison" userId="48528489-191b-42e1-bfa2-2006e5b7a95e" providerId="ADAL" clId="{F2777CD6-69EF-45FB-8536-C86BA851B6D4}" dt="2023-09-26T20:03:05.688" v="452" actId="404"/>
        <pc:sldMkLst>
          <pc:docMk/>
          <pc:sldMk cId="0" sldId="291"/>
        </pc:sldMkLst>
        <pc:spChg chg="mod">
          <ac:chgData name="Neil Harrison" userId="48528489-191b-42e1-bfa2-2006e5b7a95e" providerId="ADAL" clId="{F2777CD6-69EF-45FB-8536-C86BA851B6D4}" dt="2023-09-26T20:03:05.688" v="452" actId="404"/>
          <ac:spMkLst>
            <pc:docMk/>
            <pc:sldMk cId="0" sldId="291"/>
            <ac:spMk id="46083" creationId="{00000000-0000-0000-0000-000000000000}"/>
          </ac:spMkLst>
        </pc:spChg>
      </pc:sldChg>
      <pc:sldChg chg="modSp mod">
        <pc:chgData name="Neil Harrison" userId="48528489-191b-42e1-bfa2-2006e5b7a95e" providerId="ADAL" clId="{F2777CD6-69EF-45FB-8536-C86BA851B6D4}" dt="2023-09-25T20:11:15.229" v="220" actId="20577"/>
        <pc:sldMkLst>
          <pc:docMk/>
          <pc:sldMk cId="0" sldId="313"/>
        </pc:sldMkLst>
        <pc:spChg chg="mod">
          <ac:chgData name="Neil Harrison" userId="48528489-191b-42e1-bfa2-2006e5b7a95e" providerId="ADAL" clId="{F2777CD6-69EF-45FB-8536-C86BA851B6D4}" dt="2023-09-25T20:11:15.229" v="220" actId="20577"/>
          <ac:spMkLst>
            <pc:docMk/>
            <pc:sldMk cId="0" sldId="313"/>
            <ac:spMk id="62467" creationId="{00000000-0000-0000-0000-000000000000}"/>
          </ac:spMkLst>
        </pc:spChg>
      </pc:sldChg>
      <pc:sldChg chg="modSp mod">
        <pc:chgData name="Neil Harrison" userId="48528489-191b-42e1-bfa2-2006e5b7a95e" providerId="ADAL" clId="{F2777CD6-69EF-45FB-8536-C86BA851B6D4}" dt="2023-09-25T19:52:13.697" v="198" actId="20577"/>
        <pc:sldMkLst>
          <pc:docMk/>
          <pc:sldMk cId="0" sldId="316"/>
        </pc:sldMkLst>
        <pc:spChg chg="mod">
          <ac:chgData name="Neil Harrison" userId="48528489-191b-42e1-bfa2-2006e5b7a95e" providerId="ADAL" clId="{F2777CD6-69EF-45FB-8536-C86BA851B6D4}" dt="2023-09-25T19:52:13.697" v="198" actId="20577"/>
          <ac:spMkLst>
            <pc:docMk/>
            <pc:sldMk cId="0" sldId="316"/>
            <ac:spMk id="62467" creationId="{00000000-0000-0000-0000-000000000000}"/>
          </ac:spMkLst>
        </pc:spChg>
      </pc:sldChg>
      <pc:sldChg chg="modSp mod ord">
        <pc:chgData name="Neil Harrison" userId="48528489-191b-42e1-bfa2-2006e5b7a95e" providerId="ADAL" clId="{F2777CD6-69EF-45FB-8536-C86BA851B6D4}" dt="2023-09-26T19:59:51.612" v="440"/>
        <pc:sldMkLst>
          <pc:docMk/>
          <pc:sldMk cId="38931145" sldId="325"/>
        </pc:sldMkLst>
        <pc:spChg chg="mod">
          <ac:chgData name="Neil Harrison" userId="48528489-191b-42e1-bfa2-2006e5b7a95e" providerId="ADAL" clId="{F2777CD6-69EF-45FB-8536-C86BA851B6D4}" dt="2023-09-26T19:59:24.457" v="438" actId="20577"/>
          <ac:spMkLst>
            <pc:docMk/>
            <pc:sldMk cId="38931145" sldId="325"/>
            <ac:spMk id="3" creationId="{69BD49B0-0638-6A4B-B1EA-419C74497B4E}"/>
          </ac:spMkLst>
        </pc:spChg>
      </pc:sldChg>
      <pc:sldChg chg="modSp del mod">
        <pc:chgData name="Neil Harrison" userId="48528489-191b-42e1-bfa2-2006e5b7a95e" providerId="ADAL" clId="{F2777CD6-69EF-45FB-8536-C86BA851B6D4}" dt="2023-09-25T20:14:26.494" v="426" actId="47"/>
        <pc:sldMkLst>
          <pc:docMk/>
          <pc:sldMk cId="0" sldId="394"/>
        </pc:sldMkLst>
        <pc:spChg chg="mod">
          <ac:chgData name="Neil Harrison" userId="48528489-191b-42e1-bfa2-2006e5b7a95e" providerId="ADAL" clId="{F2777CD6-69EF-45FB-8536-C86BA851B6D4}" dt="2023-09-20T19:32:57.077" v="2" actId="6549"/>
          <ac:spMkLst>
            <pc:docMk/>
            <pc:sldMk cId="0" sldId="394"/>
            <ac:spMk id="44" creationId="{00000000-0000-0000-0000-000000000000}"/>
          </ac:spMkLst>
        </pc:spChg>
      </pc:sldChg>
      <pc:sldChg chg="addSp delSp new mod">
        <pc:chgData name="Neil Harrison" userId="48528489-191b-42e1-bfa2-2006e5b7a95e" providerId="ADAL" clId="{F2777CD6-69EF-45FB-8536-C86BA851B6D4}" dt="2023-09-20T19:33:44.961" v="6" actId="22"/>
        <pc:sldMkLst>
          <pc:docMk/>
          <pc:sldMk cId="92882892" sldId="396"/>
        </pc:sldMkLst>
        <pc:spChg chg="add del">
          <ac:chgData name="Neil Harrison" userId="48528489-191b-42e1-bfa2-2006e5b7a95e" providerId="ADAL" clId="{F2777CD6-69EF-45FB-8536-C86BA851B6D4}" dt="2023-09-20T19:33:14.019" v="5" actId="22"/>
          <ac:spMkLst>
            <pc:docMk/>
            <pc:sldMk cId="92882892" sldId="396"/>
            <ac:spMk id="3" creationId="{BA58FA4E-457C-D6C1-A17F-5A708C5FED6A}"/>
          </ac:spMkLst>
        </pc:spChg>
        <pc:spChg chg="add">
          <ac:chgData name="Neil Harrison" userId="48528489-191b-42e1-bfa2-2006e5b7a95e" providerId="ADAL" clId="{F2777CD6-69EF-45FB-8536-C86BA851B6D4}" dt="2023-09-20T19:33:44.961" v="6" actId="22"/>
          <ac:spMkLst>
            <pc:docMk/>
            <pc:sldMk cId="92882892" sldId="396"/>
            <ac:spMk id="5" creationId="{6F688600-0755-8304-BD13-619EAA01F693}"/>
          </ac:spMkLst>
        </pc:spChg>
      </pc:sldChg>
      <pc:sldChg chg="modSp new mod">
        <pc:chgData name="Neil Harrison" userId="48528489-191b-42e1-bfa2-2006e5b7a95e" providerId="ADAL" clId="{F2777CD6-69EF-45FB-8536-C86BA851B6D4}" dt="2023-09-25T20:12:57.678" v="425" actId="20577"/>
        <pc:sldMkLst>
          <pc:docMk/>
          <pc:sldMk cId="3615109400" sldId="397"/>
        </pc:sldMkLst>
        <pc:spChg chg="mod">
          <ac:chgData name="Neil Harrison" userId="48528489-191b-42e1-bfa2-2006e5b7a95e" providerId="ADAL" clId="{F2777CD6-69EF-45FB-8536-C86BA851B6D4}" dt="2023-09-25T20:11:54.580" v="233" actId="20577"/>
          <ac:spMkLst>
            <pc:docMk/>
            <pc:sldMk cId="3615109400" sldId="397"/>
            <ac:spMk id="2" creationId="{94E34A34-6629-64DF-5DD3-7A43AD77FE96}"/>
          </ac:spMkLst>
        </pc:spChg>
        <pc:spChg chg="mod">
          <ac:chgData name="Neil Harrison" userId="48528489-191b-42e1-bfa2-2006e5b7a95e" providerId="ADAL" clId="{F2777CD6-69EF-45FB-8536-C86BA851B6D4}" dt="2023-09-25T20:12:57.678" v="425" actId="20577"/>
          <ac:spMkLst>
            <pc:docMk/>
            <pc:sldMk cId="3615109400" sldId="397"/>
            <ac:spMk id="3" creationId="{57154362-BD66-1D47-A595-8B716E42A562}"/>
          </ac:spMkLst>
        </pc:spChg>
      </pc:sldChg>
      <pc:sldChg chg="modSp new mod modAnim">
        <pc:chgData name="Neil Harrison" userId="48528489-191b-42e1-bfa2-2006e5b7a95e" providerId="ADAL" clId="{F2777CD6-69EF-45FB-8536-C86BA851B6D4}" dt="2023-09-26T20:06:41.281" v="930" actId="20577"/>
        <pc:sldMkLst>
          <pc:docMk/>
          <pc:sldMk cId="3864415624" sldId="398"/>
        </pc:sldMkLst>
        <pc:spChg chg="mod">
          <ac:chgData name="Neil Harrison" userId="48528489-191b-42e1-bfa2-2006e5b7a95e" providerId="ADAL" clId="{F2777CD6-69EF-45FB-8536-C86BA851B6D4}" dt="2023-09-26T20:03:42.841" v="487" actId="20577"/>
          <ac:spMkLst>
            <pc:docMk/>
            <pc:sldMk cId="3864415624" sldId="398"/>
            <ac:spMk id="2" creationId="{1F3BAEDB-B6EB-8EF9-74A0-22D14F0EED0D}"/>
          </ac:spMkLst>
        </pc:spChg>
        <pc:spChg chg="mod">
          <ac:chgData name="Neil Harrison" userId="48528489-191b-42e1-bfa2-2006e5b7a95e" providerId="ADAL" clId="{F2777CD6-69EF-45FB-8536-C86BA851B6D4}" dt="2023-09-26T20:06:41.281" v="930" actId="20577"/>
          <ac:spMkLst>
            <pc:docMk/>
            <pc:sldMk cId="3864415624" sldId="398"/>
            <ac:spMk id="3" creationId="{CADC38F6-F950-1DFE-2ACD-D35AEE8EC2B7}"/>
          </ac:spMkLst>
        </pc:spChg>
      </pc:sldChg>
    </pc:docChg>
  </pc:docChgLst>
  <pc:docChgLst>
    <pc:chgData name="Neil Harrison" userId="48528489-191b-42e1-bfa2-2006e5b7a95e" providerId="ADAL" clId="{98DEF825-76D1-415E-94C6-E17B1948EB29}"/>
    <pc:docChg chg="undo custSel addSld delSld modSld sldOrd">
      <pc:chgData name="Neil Harrison" userId="48528489-191b-42e1-bfa2-2006e5b7a95e" providerId="ADAL" clId="{98DEF825-76D1-415E-94C6-E17B1948EB29}" dt="2022-09-28T16:44:52.107" v="787" actId="20577"/>
      <pc:docMkLst>
        <pc:docMk/>
      </pc:docMkLst>
      <pc:sldChg chg="modSp mod">
        <pc:chgData name="Neil Harrison" userId="48528489-191b-42e1-bfa2-2006e5b7a95e" providerId="ADAL" clId="{98DEF825-76D1-415E-94C6-E17B1948EB29}" dt="2022-09-26T20:36:11.291" v="0" actId="20577"/>
        <pc:sldMkLst>
          <pc:docMk/>
          <pc:sldMk cId="0" sldId="260"/>
        </pc:sldMkLst>
        <pc:spChg chg="mod">
          <ac:chgData name="Neil Harrison" userId="48528489-191b-42e1-bfa2-2006e5b7a95e" providerId="ADAL" clId="{98DEF825-76D1-415E-94C6-E17B1948EB29}" dt="2022-09-26T20:36:11.291" v="0" actId="20577"/>
          <ac:spMkLst>
            <pc:docMk/>
            <pc:sldMk cId="0" sldId="260"/>
            <ac:spMk id="12291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7T22:21:20.580" v="189" actId="404"/>
        <pc:sldMkLst>
          <pc:docMk/>
          <pc:sldMk cId="0" sldId="267"/>
        </pc:sldMkLst>
        <pc:spChg chg="mod">
          <ac:chgData name="Neil Harrison" userId="48528489-191b-42e1-bfa2-2006e5b7a95e" providerId="ADAL" clId="{98DEF825-76D1-415E-94C6-E17B1948EB29}" dt="2022-09-27T22:21:20.580" v="189" actId="404"/>
          <ac:spMkLst>
            <pc:docMk/>
            <pc:sldMk cId="0" sldId="267"/>
            <ac:spMk id="15363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8T16:29:06.270" v="755" actId="20577"/>
        <pc:sldMkLst>
          <pc:docMk/>
          <pc:sldMk cId="0" sldId="285"/>
        </pc:sldMkLst>
        <pc:spChg chg="mod">
          <ac:chgData name="Neil Harrison" userId="48528489-191b-42e1-bfa2-2006e5b7a95e" providerId="ADAL" clId="{98DEF825-76D1-415E-94C6-E17B1948EB29}" dt="2022-09-28T16:29:06.270" v="755" actId="20577"/>
          <ac:spMkLst>
            <pc:docMk/>
            <pc:sldMk cId="0" sldId="285"/>
            <ac:spMk id="44035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6T21:06:58.866" v="8" actId="20577"/>
        <pc:sldMkLst>
          <pc:docMk/>
          <pc:sldMk cId="0" sldId="309"/>
        </pc:sldMkLst>
        <pc:spChg chg="mod">
          <ac:chgData name="Neil Harrison" userId="48528489-191b-42e1-bfa2-2006e5b7a95e" providerId="ADAL" clId="{98DEF825-76D1-415E-94C6-E17B1948EB29}" dt="2022-09-26T21:06:58.866" v="8" actId="20577"/>
          <ac:spMkLst>
            <pc:docMk/>
            <pc:sldMk cId="0" sldId="309"/>
            <ac:spMk id="4099" creationId="{00000000-0000-0000-0000-000000000000}"/>
          </ac:spMkLst>
        </pc:spChg>
      </pc:sldChg>
      <pc:sldChg chg="modSp mod">
        <pc:chgData name="Neil Harrison" userId="48528489-191b-42e1-bfa2-2006e5b7a95e" providerId="ADAL" clId="{98DEF825-76D1-415E-94C6-E17B1948EB29}" dt="2022-09-26T21:10:28.098" v="9" actId="20577"/>
        <pc:sldMkLst>
          <pc:docMk/>
          <pc:sldMk cId="0" sldId="312"/>
        </pc:sldMkLst>
        <pc:spChg chg="mod">
          <ac:chgData name="Neil Harrison" userId="48528489-191b-42e1-bfa2-2006e5b7a95e" providerId="ADAL" clId="{98DEF825-76D1-415E-94C6-E17B1948EB29}" dt="2022-09-26T21:10:28.098" v="9" actId="20577"/>
          <ac:spMkLst>
            <pc:docMk/>
            <pc:sldMk cId="0" sldId="312"/>
            <ac:spMk id="8195" creationId="{00000000-0000-0000-0000-000000000000}"/>
          </ac:spMkLst>
        </pc:spChg>
      </pc:sldChg>
      <pc:sldChg chg="modSp new mod ord">
        <pc:chgData name="Neil Harrison" userId="48528489-191b-42e1-bfa2-2006e5b7a95e" providerId="ADAL" clId="{98DEF825-76D1-415E-94C6-E17B1948EB29}" dt="2022-09-27T22:39:13.459" v="600" actId="20577"/>
        <pc:sldMkLst>
          <pc:docMk/>
          <pc:sldMk cId="294420319" sldId="322"/>
        </pc:sldMkLst>
        <pc:spChg chg="mod">
          <ac:chgData name="Neil Harrison" userId="48528489-191b-42e1-bfa2-2006e5b7a95e" providerId="ADAL" clId="{98DEF825-76D1-415E-94C6-E17B1948EB29}" dt="2022-09-27T22:35:04.091" v="223" actId="20577"/>
          <ac:spMkLst>
            <pc:docMk/>
            <pc:sldMk cId="294420319" sldId="322"/>
            <ac:spMk id="2" creationId="{3A4A54CB-ADE6-9C8E-6785-39FB3F979535}"/>
          </ac:spMkLst>
        </pc:spChg>
        <pc:spChg chg="mod">
          <ac:chgData name="Neil Harrison" userId="48528489-191b-42e1-bfa2-2006e5b7a95e" providerId="ADAL" clId="{98DEF825-76D1-415E-94C6-E17B1948EB29}" dt="2022-09-27T22:39:13.459" v="600" actId="20577"/>
          <ac:spMkLst>
            <pc:docMk/>
            <pc:sldMk cId="294420319" sldId="322"/>
            <ac:spMk id="3" creationId="{8D06CC6E-9A33-714C-4B11-0BC9B3CD6C32}"/>
          </ac:spMkLst>
        </pc:spChg>
      </pc:sldChg>
      <pc:sldChg chg="modSp new del mod">
        <pc:chgData name="Neil Harrison" userId="48528489-191b-42e1-bfa2-2006e5b7a95e" providerId="ADAL" clId="{98DEF825-76D1-415E-94C6-E17B1948EB29}" dt="2022-09-27T22:34:47.626" v="202" actId="680"/>
        <pc:sldMkLst>
          <pc:docMk/>
          <pc:sldMk cId="972525144" sldId="322"/>
        </pc:sldMkLst>
        <pc:spChg chg="mod">
          <ac:chgData name="Neil Harrison" userId="48528489-191b-42e1-bfa2-2006e5b7a95e" providerId="ADAL" clId="{98DEF825-76D1-415E-94C6-E17B1948EB29}" dt="2022-09-27T22:34:46.908" v="201" actId="20577"/>
          <ac:spMkLst>
            <pc:docMk/>
            <pc:sldMk cId="972525144" sldId="322"/>
            <ac:spMk id="2" creationId="{400E57A1-80D6-6672-9DEA-CE88D6236D43}"/>
          </ac:spMkLst>
        </pc:spChg>
      </pc:sldChg>
      <pc:sldChg chg="add del">
        <pc:chgData name="Neil Harrison" userId="48528489-191b-42e1-bfa2-2006e5b7a95e" providerId="ADAL" clId="{98DEF825-76D1-415E-94C6-E17B1948EB29}" dt="2022-09-27T22:27:58.290" v="193" actId="2890"/>
        <pc:sldMkLst>
          <pc:docMk/>
          <pc:sldMk cId="3569911048" sldId="322"/>
        </pc:sldMkLst>
      </pc:sldChg>
      <pc:sldChg chg="new del">
        <pc:chgData name="Neil Harrison" userId="48528489-191b-42e1-bfa2-2006e5b7a95e" providerId="ADAL" clId="{98DEF825-76D1-415E-94C6-E17B1948EB29}" dt="2022-09-27T22:27:57.203" v="192" actId="680"/>
        <pc:sldMkLst>
          <pc:docMk/>
          <pc:sldMk cId="533278817" sldId="323"/>
        </pc:sldMkLst>
      </pc:sldChg>
      <pc:sldChg chg="addSp modSp add mod ord">
        <pc:chgData name="Neil Harrison" userId="48528489-191b-42e1-bfa2-2006e5b7a95e" providerId="ADAL" clId="{98DEF825-76D1-415E-94C6-E17B1948EB29}" dt="2022-09-27T22:42:23.963" v="750" actId="207"/>
        <pc:sldMkLst>
          <pc:docMk/>
          <pc:sldMk cId="578517088" sldId="323"/>
        </pc:sldMkLst>
        <pc:spChg chg="add mod">
          <ac:chgData name="Neil Harrison" userId="48528489-191b-42e1-bfa2-2006e5b7a95e" providerId="ADAL" clId="{98DEF825-76D1-415E-94C6-E17B1948EB29}" dt="2022-09-27T22:42:23.963" v="750" actId="207"/>
          <ac:spMkLst>
            <pc:docMk/>
            <pc:sldMk cId="578517088" sldId="323"/>
            <ac:spMk id="3" creationId="{0ADCBA65-FD83-C5AD-933E-77924D02B730}"/>
          </ac:spMkLst>
        </pc:spChg>
        <pc:spChg chg="mod">
          <ac:chgData name="Neil Harrison" userId="48528489-191b-42e1-bfa2-2006e5b7a95e" providerId="ADAL" clId="{98DEF825-76D1-415E-94C6-E17B1948EB29}" dt="2022-09-27T22:39:46.793" v="605" actId="13926"/>
          <ac:spMkLst>
            <pc:docMk/>
            <pc:sldMk cId="578517088" sldId="323"/>
            <ac:spMk id="30723" creationId="{00000000-0000-0000-0000-000000000000}"/>
          </ac:spMkLst>
        </pc:spChg>
      </pc:sldChg>
      <pc:sldChg chg="modSp new mod">
        <pc:chgData name="Neil Harrison" userId="48528489-191b-42e1-bfa2-2006e5b7a95e" providerId="ADAL" clId="{98DEF825-76D1-415E-94C6-E17B1948EB29}" dt="2022-09-28T16:31:39.910" v="761" actId="20577"/>
        <pc:sldMkLst>
          <pc:docMk/>
          <pc:sldMk cId="2769249921" sldId="324"/>
        </pc:sldMkLst>
        <pc:spChg chg="mod">
          <ac:chgData name="Neil Harrison" userId="48528489-191b-42e1-bfa2-2006e5b7a95e" providerId="ADAL" clId="{98DEF825-76D1-415E-94C6-E17B1948EB29}" dt="2022-09-28T16:31:39.910" v="761" actId="20577"/>
          <ac:spMkLst>
            <pc:docMk/>
            <pc:sldMk cId="2769249921" sldId="324"/>
            <ac:spMk id="3" creationId="{8E43F4EA-3786-83F4-A792-D4DA3B874B84}"/>
          </ac:spMkLst>
        </pc:spChg>
      </pc:sldChg>
      <pc:sldChg chg="modSp new mod ord">
        <pc:chgData name="Neil Harrison" userId="48528489-191b-42e1-bfa2-2006e5b7a95e" providerId="ADAL" clId="{98DEF825-76D1-415E-94C6-E17B1948EB29}" dt="2022-09-28T16:44:52.107" v="787" actId="20577"/>
        <pc:sldMkLst>
          <pc:docMk/>
          <pc:sldMk cId="38931145" sldId="325"/>
        </pc:sldMkLst>
        <pc:spChg chg="mod">
          <ac:chgData name="Neil Harrison" userId="48528489-191b-42e1-bfa2-2006e5b7a95e" providerId="ADAL" clId="{98DEF825-76D1-415E-94C6-E17B1948EB29}" dt="2022-09-28T16:44:52.107" v="787" actId="20577"/>
          <ac:spMkLst>
            <pc:docMk/>
            <pc:sldMk cId="38931145" sldId="325"/>
            <ac:spMk id="3" creationId="{69BD49B0-0638-6A4B-B1EA-419C74497B4E}"/>
          </ac:spMkLst>
        </pc:spChg>
      </pc:sldChg>
      <pc:sldChg chg="modSp new del mod">
        <pc:chgData name="Neil Harrison" userId="48528489-191b-42e1-bfa2-2006e5b7a95e" providerId="ADAL" clId="{98DEF825-76D1-415E-94C6-E17B1948EB29}" dt="2022-09-28T16:44:12.132" v="772" actId="680"/>
        <pc:sldMkLst>
          <pc:docMk/>
          <pc:sldMk cId="2331150485" sldId="325"/>
        </pc:sldMkLst>
        <pc:spChg chg="mod">
          <ac:chgData name="Neil Harrison" userId="48528489-191b-42e1-bfa2-2006e5b7a95e" providerId="ADAL" clId="{98DEF825-76D1-415E-94C6-E17B1948EB29}" dt="2022-09-28T16:44:11.563" v="771" actId="20577"/>
          <ac:spMkLst>
            <pc:docMk/>
            <pc:sldMk cId="2331150485" sldId="325"/>
            <ac:spMk id="3" creationId="{42619F4C-B215-E05D-D1F3-E9E114AAB9E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D8666DD-D92B-4E40-8EE3-8446D8318F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366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48990-84B8-4AF5-B662-B12436674CE2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5578C-39D9-4E9F-A5D0-D5980933A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9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8F6E05-602D-463A-86F8-95450A505D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37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9B737-0EB2-48D0-8E7A-AD30076DE4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F3ABF-232B-4A69-9BFD-9D0C99FC63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8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388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160" y="3189606"/>
            <a:ext cx="4897718" cy="110158"/>
          </a:xfrm>
        </p:spPr>
        <p:txBody>
          <a:bodyPr lIns="0" tIns="0" rIns="0" bIns="0"/>
          <a:lstStyle>
            <a:lvl1pPr>
              <a:defRPr sz="716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889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03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199285"/>
          </a:xfrm>
        </p:spPr>
        <p:txBody>
          <a:bodyPr lIns="0" tIns="0" rIns="0" bIns="0"/>
          <a:lstStyle>
            <a:lvl1pPr>
              <a:defRPr sz="1295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251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7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27B8A-5ABA-483F-A6D2-537B1689B3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58041-DD79-48DD-877D-8801B4DEA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A10BE-B628-4BEF-97CF-87812BEE1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CCDCF-339D-4461-9515-1631ED7EB5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7B5F7-CC36-4A9C-AD23-EEF09D1269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82F14-E98C-4A19-B4D9-2A8491C4B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3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FF0DA-8D74-4412-8B3A-BB9F5D4AE1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8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61867-8F25-44B3-A387-0DCF97D58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5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3E5704B1-5F99-4F87-B430-C745069B19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5241" y="510183"/>
            <a:ext cx="4312024" cy="2923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160" y="3189606"/>
            <a:ext cx="4897718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60824" y="6357143"/>
            <a:ext cx="7020112" cy="62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This PDF</a:t>
            </a:r>
            <a:r>
              <a:rPr lang="en-US" spc="7"/>
              <a:t> </a:t>
            </a:r>
            <a:r>
              <a:rPr lang="en-US"/>
              <a:t>is</a:t>
            </a:r>
            <a:r>
              <a:rPr lang="en-US" spc="10"/>
              <a:t> </a:t>
            </a:r>
            <a:r>
              <a:rPr lang="en-US"/>
              <a:t>exclusively</a:t>
            </a:r>
            <a:r>
              <a:rPr lang="en-US" spc="7"/>
              <a:t> </a:t>
            </a:r>
            <a:r>
              <a:rPr lang="en-US"/>
              <a:t>for</a:t>
            </a:r>
            <a:r>
              <a:rPr lang="en-US" spc="7"/>
              <a:t> </a:t>
            </a:r>
            <a:r>
              <a:rPr lang="en-US"/>
              <a:t>your</a:t>
            </a:r>
            <a:r>
              <a:rPr lang="en-US" spc="10"/>
              <a:t> </a:t>
            </a:r>
            <a:r>
              <a:rPr lang="en-US"/>
              <a:t>use</a:t>
            </a:r>
            <a:r>
              <a:rPr lang="en-US" spc="7"/>
              <a:t> </a:t>
            </a:r>
            <a:r>
              <a:rPr lang="en-US"/>
              <a:t>in</a:t>
            </a:r>
            <a:r>
              <a:rPr lang="en-US" spc="10"/>
              <a:t> </a:t>
            </a:r>
            <a:r>
              <a:rPr lang="en-US"/>
              <a:t>accordance</a:t>
            </a:r>
            <a:r>
              <a:rPr lang="en-US" spc="7"/>
              <a:t> </a:t>
            </a:r>
            <a:r>
              <a:rPr lang="en-US"/>
              <a:t>with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/>
              <a:t>Safari</a:t>
            </a:r>
            <a:r>
              <a:rPr lang="en-US" spc="7"/>
              <a:t> </a:t>
            </a:r>
            <a:r>
              <a:rPr lang="en-US"/>
              <a:t>Terms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10"/>
              <a:t> </a:t>
            </a:r>
            <a:r>
              <a:rPr lang="en-US"/>
              <a:t>Service.</a:t>
            </a:r>
            <a:r>
              <a:rPr lang="en-US" spc="7"/>
              <a:t> </a:t>
            </a:r>
            <a:r>
              <a:rPr lang="en-US"/>
              <a:t>No</a:t>
            </a:r>
            <a:r>
              <a:rPr lang="en-US" spc="10"/>
              <a:t> </a:t>
            </a:r>
            <a:r>
              <a:rPr lang="en-US"/>
              <a:t>part</a:t>
            </a:r>
            <a:r>
              <a:rPr lang="en-US" spc="7"/>
              <a:t> </a:t>
            </a:r>
            <a:r>
              <a:rPr lang="en-US"/>
              <a:t>of</a:t>
            </a:r>
            <a:r>
              <a:rPr lang="en-US" spc="7"/>
              <a:t> </a:t>
            </a:r>
            <a:r>
              <a:rPr lang="en-US"/>
              <a:t>it</a:t>
            </a:r>
            <a:r>
              <a:rPr lang="en-US" spc="10"/>
              <a:t> </a:t>
            </a:r>
            <a:r>
              <a:rPr lang="en-US"/>
              <a:t>may</a:t>
            </a:r>
            <a:r>
              <a:rPr lang="en-US" spc="7"/>
              <a:t> </a:t>
            </a:r>
            <a:r>
              <a:rPr lang="en-US"/>
              <a:t>be</a:t>
            </a:r>
            <a:r>
              <a:rPr lang="en-US" spc="7"/>
              <a:t> </a:t>
            </a:r>
            <a:r>
              <a:rPr lang="en-US"/>
              <a:t>reproduced</a:t>
            </a:r>
            <a:r>
              <a:rPr lang="en-US" spc="10"/>
              <a:t> </a:t>
            </a:r>
            <a:r>
              <a:rPr lang="en-US"/>
              <a:t>or</a:t>
            </a:r>
            <a:r>
              <a:rPr lang="en-US" spc="7"/>
              <a:t> </a:t>
            </a:r>
            <a:r>
              <a:rPr lang="en-US"/>
              <a:t>transmitted</a:t>
            </a:r>
            <a:r>
              <a:rPr lang="en-US" spc="10"/>
              <a:t> </a:t>
            </a:r>
            <a:r>
              <a:rPr lang="en-US"/>
              <a:t>in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form</a:t>
            </a:r>
            <a:r>
              <a:rPr lang="en-US" spc="10"/>
              <a:t> </a:t>
            </a:r>
            <a:r>
              <a:rPr lang="en-US"/>
              <a:t>by</a:t>
            </a:r>
            <a:r>
              <a:rPr lang="en-US" spc="7"/>
              <a:t> </a:t>
            </a:r>
            <a:r>
              <a:rPr lang="en-US"/>
              <a:t>any</a:t>
            </a:r>
            <a:r>
              <a:rPr lang="en-US" spc="7"/>
              <a:t> </a:t>
            </a:r>
            <a:r>
              <a:rPr lang="en-US"/>
              <a:t>means</a:t>
            </a:r>
            <a:r>
              <a:rPr lang="en-US" spc="10"/>
              <a:t> </a:t>
            </a:r>
            <a:r>
              <a:rPr lang="en-US"/>
              <a:t>without</a:t>
            </a:r>
            <a:r>
              <a:rPr lang="en-US" spc="7"/>
              <a:t> </a:t>
            </a:r>
            <a:r>
              <a:rPr lang="en-US"/>
              <a:t>the</a:t>
            </a:r>
            <a:r>
              <a:rPr lang="en-US" spc="10"/>
              <a:t> </a:t>
            </a:r>
            <a:r>
              <a:rPr lang="en-US" spc="-7"/>
              <a:t>prior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41317" y="6292343"/>
            <a:ext cx="2643093" cy="62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9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marL="8659">
              <a:spcBef>
                <a:spcPts val="34"/>
              </a:spcBef>
            </a:pPr>
            <a:r>
              <a:rPr lang="en-US"/>
              <a:t>User</a:t>
            </a:r>
            <a:r>
              <a:rPr lang="en-US" spc="-3"/>
              <a:t> </a:t>
            </a:r>
            <a:r>
              <a:rPr lang="en-US"/>
              <a:t>number: 1673621 </a:t>
            </a:r>
            <a:r>
              <a:rPr lang="en-US" spc="-7"/>
              <a:t>Copyright</a:t>
            </a:r>
            <a:r>
              <a:rPr lang="en-US" spc="-3"/>
              <a:t> </a:t>
            </a:r>
            <a:r>
              <a:rPr lang="en-US"/>
              <a:t>2008, Safari</a:t>
            </a:r>
            <a:r>
              <a:rPr lang="en-US" spc="-3"/>
              <a:t> </a:t>
            </a:r>
            <a:r>
              <a:rPr lang="en-US"/>
              <a:t>Books Online, </a:t>
            </a:r>
            <a:r>
              <a:rPr lang="en-US" spc="-14"/>
              <a:t>LLC.</a:t>
            </a:r>
            <a:endParaRPr lang="en-US" spc="-14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3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11719">
        <a:defRPr>
          <a:latin typeface="+mn-lt"/>
          <a:ea typeface="+mn-ea"/>
          <a:cs typeface="+mn-cs"/>
        </a:defRPr>
      </a:lvl2pPr>
      <a:lvl3pPr marL="623438">
        <a:defRPr>
          <a:latin typeface="+mn-lt"/>
          <a:ea typeface="+mn-ea"/>
          <a:cs typeface="+mn-cs"/>
        </a:defRPr>
      </a:lvl3pPr>
      <a:lvl4pPr marL="935157">
        <a:defRPr>
          <a:latin typeface="+mn-lt"/>
          <a:ea typeface="+mn-ea"/>
          <a:cs typeface="+mn-cs"/>
        </a:defRPr>
      </a:lvl4pPr>
      <a:lvl5pPr marL="1246876">
        <a:defRPr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11719">
        <a:defRPr>
          <a:latin typeface="+mn-lt"/>
          <a:ea typeface="+mn-ea"/>
          <a:cs typeface="+mn-cs"/>
        </a:defRPr>
      </a:lvl2pPr>
      <a:lvl3pPr marL="623438">
        <a:defRPr>
          <a:latin typeface="+mn-lt"/>
          <a:ea typeface="+mn-ea"/>
          <a:cs typeface="+mn-cs"/>
        </a:defRPr>
      </a:lvl3pPr>
      <a:lvl4pPr marL="935157">
        <a:defRPr>
          <a:latin typeface="+mn-lt"/>
          <a:ea typeface="+mn-ea"/>
          <a:cs typeface="+mn-cs"/>
        </a:defRPr>
      </a:lvl4pPr>
      <a:lvl5pPr marL="1246876">
        <a:defRPr>
          <a:latin typeface="+mn-lt"/>
          <a:ea typeface="+mn-ea"/>
          <a:cs typeface="+mn-cs"/>
        </a:defRPr>
      </a:lvl5pPr>
      <a:lvl6pPr marL="1558595">
        <a:defRPr>
          <a:latin typeface="+mn-lt"/>
          <a:ea typeface="+mn-ea"/>
          <a:cs typeface="+mn-cs"/>
        </a:defRPr>
      </a:lvl6pPr>
      <a:lvl7pPr marL="1870314">
        <a:defRPr>
          <a:latin typeface="+mn-lt"/>
          <a:ea typeface="+mn-ea"/>
          <a:cs typeface="+mn-cs"/>
        </a:defRPr>
      </a:lvl7pPr>
      <a:lvl8pPr marL="2182033">
        <a:defRPr>
          <a:latin typeface="+mn-lt"/>
          <a:ea typeface="+mn-ea"/>
          <a:cs typeface="+mn-cs"/>
        </a:defRPr>
      </a:lvl8pPr>
      <a:lvl9pPr marL="249375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Patterns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8F6E05-602D-463A-86F8-95450A505D4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Employee Hierarchy</a:t>
            </a:r>
          </a:p>
        </p:txBody>
      </p:sp>
      <p:graphicFrame>
        <p:nvGraphicFramePr>
          <p:cNvPr id="1331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57400" y="1909763"/>
          <a:ext cx="4953000" cy="409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387067" imgH="2798922" progId="Visio.Drawing.11">
                  <p:embed/>
                </p:oleObj>
              </mc:Choice>
              <mc:Fallback>
                <p:oleObj name="Visio" r:id="rId2" imgW="3387067" imgH="2798922" progId="Visio.Drawing.11">
                  <p:embed/>
                  <p:pic>
                    <p:nvPicPr>
                      <p:cNvPr id="133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9763"/>
                        <a:ext cx="4953000" cy="409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Dependency Inversion Principle</a:t>
            </a:r>
            <a:br>
              <a:rPr lang="en-US" altLang="en-US" dirty="0"/>
            </a:br>
            <a:r>
              <a:rPr lang="en-US" altLang="en-US" sz="2400" i="1" dirty="0"/>
              <a:t>https://wiki.c2.com/?DependencyInversionPrinciple</a:t>
            </a:r>
            <a:endParaRPr lang="en-US" altLang="en-US" sz="4000" i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High-level modules should not depend on low-level modules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Both should depend on abstractions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Abstractions should not depend on details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Details should depend on abstractions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So clients of </a:t>
            </a:r>
            <a:r>
              <a:rPr lang="en-US" altLang="en-US" i="1" dirty="0"/>
              <a:t>abstractions</a:t>
            </a:r>
            <a:r>
              <a:rPr lang="en-US" altLang="en-US" dirty="0"/>
              <a:t> are insulated from changes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Rules of Thumb for the DIP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variable in an abstraction should hold a pointer to a concrete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class should derive from a concrete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(a class shouldn’t be both abstract and concrete)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No method should override an </a:t>
            </a:r>
            <a:r>
              <a:rPr lang="en-US" altLang="en-US" sz="2000" i="1" dirty="0"/>
              <a:t>implemented</a:t>
            </a:r>
            <a:r>
              <a:rPr lang="en-US" altLang="en-US" sz="2000" dirty="0"/>
              <a:t> method of any of its base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Only override abstract methods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Avoid asking a class what type it 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You shouldn’t care</a:t>
            </a:r>
            <a:endParaRPr lang="en-US" altLang="en-US" sz="11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These rules can’t be followed all the time!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Emphasis on </a:t>
            </a:r>
            <a:r>
              <a:rPr lang="en-US" altLang="en-US" sz="1800" i="1" dirty="0"/>
              <a:t>thumb</a:t>
            </a:r>
            <a:r>
              <a:rPr lang="en-US" altLang="en-US" sz="1800" dirty="0"/>
              <a:t> :-)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/>
              <a:t>The key is how </a:t>
            </a:r>
            <a:r>
              <a:rPr lang="en-US" altLang="en-US" sz="1800" i="1" dirty="0"/>
              <a:t>volatile</a:t>
            </a:r>
            <a:r>
              <a:rPr lang="en-US" altLang="en-US" sz="1800" dirty="0"/>
              <a:t> the lower-level module is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Note: What is an “Abstraction?”</a:t>
            </a:r>
          </a:p>
        </p:txBody>
      </p:sp>
      <p:pic>
        <p:nvPicPr>
          <p:cNvPr id="1638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0388" y="1981200"/>
            <a:ext cx="5483225" cy="3886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 abstract (concrete) image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762000"/>
          </a:xfrm>
        </p:spPr>
        <p:txBody>
          <a:bodyPr/>
          <a:lstStyle/>
          <a:p>
            <a:r>
              <a:rPr lang="en-US" altLang="en-US" sz="1200"/>
              <a:t>"Isola di s giorgio maggiore pano" by Mfield, Matthew Field, http://www.photography.mattfield.com - Own work. Licensed under CC BY-SA 3.0 via Commons - https://commons.wikimedia.org/wiki/File:Isola_di_s_giorgio_maggiore_pano.jpg#/media/File:Isola_di_s_giorgio_maggiore_pano.jpg</a:t>
            </a: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6391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Abstraction in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Dealing in generalities</a:t>
            </a:r>
          </a:p>
          <a:p>
            <a:pPr lvl="1"/>
            <a:r>
              <a:rPr lang="en-US" altLang="en-US" sz="2400"/>
              <a:t>“The structured removal of information”</a:t>
            </a:r>
          </a:p>
          <a:p>
            <a:r>
              <a:rPr lang="en-US" altLang="en-US" sz="2800"/>
              <a:t>Often done by subclassing</a:t>
            </a:r>
          </a:p>
          <a:p>
            <a:pPr lvl="1"/>
            <a:r>
              <a:rPr lang="en-US" altLang="en-US" sz="2400"/>
              <a:t>The base class/interface is the abstraction</a:t>
            </a:r>
          </a:p>
          <a:p>
            <a:pPr lvl="1"/>
            <a:r>
              <a:rPr lang="en-US" altLang="en-US" sz="2400"/>
              <a:t>Subclasses/implementations are concrete</a:t>
            </a:r>
          </a:p>
          <a:p>
            <a:pPr lvl="2"/>
            <a:r>
              <a:rPr lang="en-US" altLang="en-US" sz="2000"/>
              <a:t>They have all the details</a:t>
            </a:r>
          </a:p>
          <a:p>
            <a:r>
              <a:rPr lang="en-US" altLang="en-US" sz="2800"/>
              <a:t>Code that </a:t>
            </a:r>
            <a:r>
              <a:rPr lang="en-US" altLang="en-US" sz="2800" u="sng"/>
              <a:t>uses</a:t>
            </a:r>
            <a:r>
              <a:rPr lang="en-US" altLang="en-US" sz="2800"/>
              <a:t> base classes/interfaces is also abstract</a:t>
            </a:r>
          </a:p>
          <a:p>
            <a:pPr lvl="1"/>
            <a:r>
              <a:rPr lang="en-US" altLang="en-US" sz="2400"/>
              <a:t>And should follow the DIP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Parametric Factories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The type of object created depends on dynamic information</a:t>
            </a:r>
          </a:p>
          <a:p>
            <a:pPr lvl="1" eaLnBrk="1" hangingPunct="1"/>
            <a:r>
              <a:rPr lang="en-US" altLang="en-US" sz="2400"/>
              <a:t>Either read from an input source or provided as a parameter to a factory method</a:t>
            </a:r>
          </a:p>
          <a:p>
            <a:pPr eaLnBrk="1" hangingPunct="1"/>
            <a:r>
              <a:rPr lang="en-US" altLang="en-US" sz="2800"/>
              <a:t>The 1410 example has a major </a:t>
            </a:r>
            <a:r>
              <a:rPr lang="en-US" altLang="en-US" sz="2800" i="1"/>
              <a:t>faux pas</a:t>
            </a:r>
            <a:r>
              <a:rPr lang="en-US" altLang="en-US" sz="2800"/>
              <a:t>:</a:t>
            </a:r>
          </a:p>
          <a:p>
            <a:pPr lvl="1" eaLnBrk="1" hangingPunct="1"/>
            <a:r>
              <a:rPr lang="en-US" altLang="en-US" sz="2400" b="1"/>
              <a:t>Employee::retrieve( )</a:t>
            </a:r>
            <a:r>
              <a:rPr lang="en-US" altLang="en-US" sz="2400"/>
              <a:t> knows about subclasses</a:t>
            </a:r>
          </a:p>
          <a:p>
            <a:pPr lvl="1" eaLnBrk="1" hangingPunct="1"/>
            <a:r>
              <a:rPr lang="en-US" altLang="en-US" sz="2400"/>
              <a:t>Violates the DIP</a:t>
            </a:r>
          </a:p>
          <a:p>
            <a:pPr lvl="2" eaLnBrk="1" hangingPunct="1"/>
            <a:r>
              <a:rPr lang="en-US" altLang="en-US" sz="2000"/>
              <a:t>Can’t </a:t>
            </a:r>
            <a:r>
              <a:rPr lang="en-US" altLang="en-US" sz="2000" i="1"/>
              <a:t>always</a:t>
            </a:r>
            <a:r>
              <a:rPr lang="en-US" altLang="en-US" sz="2000"/>
              <a:t> be avoided</a:t>
            </a:r>
          </a:p>
          <a:p>
            <a:pPr lvl="2" eaLnBrk="1" hangingPunct="1"/>
            <a:r>
              <a:rPr lang="en-US" altLang="en-US" sz="2000"/>
              <a:t>But can be </a:t>
            </a:r>
            <a:r>
              <a:rPr lang="en-US" altLang="en-US" sz="2000" i="1"/>
              <a:t>moved</a:t>
            </a:r>
            <a:r>
              <a:rPr lang="en-US" altLang="en-US" sz="2000"/>
              <a:t> to a better 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N-tier Architecture</a:t>
            </a:r>
          </a:p>
        </p:txBody>
      </p:sp>
      <p:graphicFrame>
        <p:nvGraphicFramePr>
          <p:cNvPr id="20483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3736975" y="1905000"/>
          <a:ext cx="15589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9827" imgH="2872255" progId="Visio.Drawing.11">
                  <p:embed/>
                </p:oleObj>
              </mc:Choice>
              <mc:Fallback>
                <p:oleObj name="Visio" r:id="rId2" imgW="1029827" imgH="2872255" progId="Visio.Drawing.11">
                  <p:embed/>
                  <p:pic>
                    <p:nvPicPr>
                      <p:cNvPr id="2048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975" y="1905000"/>
                        <a:ext cx="15589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N-tier Architecture</a:t>
            </a:r>
            <a:br>
              <a:rPr lang="en-US" altLang="en-US"/>
            </a:br>
            <a:r>
              <a:rPr lang="en-US" altLang="en-US" sz="2800" i="1"/>
              <a:t>Critique</a:t>
            </a:r>
            <a:endParaRPr lang="en-US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Appears to violate the DIP</a:t>
            </a:r>
          </a:p>
          <a:p>
            <a:pPr eaLnBrk="1" hangingPunct="1"/>
            <a:r>
              <a:rPr lang="en-US" altLang="en-US"/>
              <a:t>This is solved by having high-level modules write to an </a:t>
            </a:r>
            <a:r>
              <a:rPr lang="en-US" altLang="en-US" i="1"/>
              <a:t>abstraction</a:t>
            </a:r>
            <a:r>
              <a:rPr lang="en-US" altLang="en-US"/>
              <a:t> of its lower-level service module</a:t>
            </a:r>
          </a:p>
          <a:p>
            <a:pPr lvl="1" eaLnBrk="1" hangingPunct="1"/>
            <a:r>
              <a:rPr lang="en-US" altLang="en-US"/>
              <a:t>So implementation can vary and not disturb the high-level client</a:t>
            </a:r>
          </a:p>
          <a:p>
            <a:pPr eaLnBrk="1" hangingPunct="1"/>
            <a:r>
              <a:rPr lang="en-US" altLang="en-US"/>
              <a:t>(See next slide)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Following the DIP</a:t>
            </a:r>
          </a:p>
        </p:txBody>
      </p:sp>
      <p:graphicFrame>
        <p:nvGraphicFramePr>
          <p:cNvPr id="2253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41513"/>
          <a:ext cx="5410200" cy="426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64453" imgH="2888872" progId="Visio.Drawing.11">
                  <p:embed/>
                </p:oleObj>
              </mc:Choice>
              <mc:Fallback>
                <p:oleObj name="Visio" r:id="rId2" imgW="3664453" imgH="2888872" progId="Visio.Drawing.11">
                  <p:embed/>
                  <p:pic>
                    <p:nvPicPr>
                      <p:cNvPr id="2253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41513"/>
                        <a:ext cx="5410200" cy="426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Decorator, Revisited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Look at this example?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{ public: virtual void output() = 0;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class Quote2Text : public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Quote2Text() :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nullptr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) {}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void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setTextObject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* t) {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(t);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void output() {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	if (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	  {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cout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&lt;&lt; “\””;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-&gt;output();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cout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 &lt;&lt; “\””; } }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private: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TextBase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* </a:t>
            </a:r>
            <a:r>
              <a:rPr lang="en-US" sz="1600" b="1" kern="1200" dirty="0" err="1">
                <a:solidFill>
                  <a:srgbClr val="000000"/>
                </a:solidFill>
                <a:latin typeface="Courier New" pitchFamily="49" charset="0"/>
              </a:rPr>
              <a:t>tptr</a:t>
            </a: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sz="1600" b="1" kern="120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defRPr/>
            </a:pPr>
            <a:r>
              <a:rPr lang="en-US" sz="2400" dirty="0"/>
              <a:t>What is the problem?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Allow a (client) higher-level module to defer the details of </a:t>
            </a:r>
            <a:r>
              <a:rPr lang="en-US" altLang="en-US" i="1" dirty="0"/>
              <a:t>object creation</a:t>
            </a:r>
            <a:r>
              <a:rPr lang="en-US" altLang="en-US" dirty="0"/>
              <a:t> to its (server) lower-level service module</a:t>
            </a:r>
          </a:p>
          <a:p>
            <a:pPr lvl="1" eaLnBrk="1" hangingPunct="1">
              <a:defRPr/>
            </a:pPr>
            <a:r>
              <a:rPr lang="en-US" altLang="en-US" dirty="0"/>
              <a:t>Including determining the </a:t>
            </a:r>
            <a:r>
              <a:rPr lang="en-US" altLang="en-US" i="1" dirty="0"/>
              <a:t>type</a:t>
            </a:r>
            <a:r>
              <a:rPr lang="en-US" altLang="en-US" dirty="0"/>
              <a:t> of the object that needs to be created</a:t>
            </a:r>
          </a:p>
          <a:p>
            <a:pPr eaLnBrk="1" hangingPunct="1">
              <a:defRPr/>
            </a:pPr>
            <a:r>
              <a:rPr lang="en-US" altLang="en-US" dirty="0"/>
              <a:t>“Polymorphic Factory”</a:t>
            </a:r>
          </a:p>
          <a:p>
            <a:pPr eaLnBrk="1" hangingPunct="1">
              <a:defRPr/>
            </a:pPr>
            <a:endParaRPr lang="en-US" altLang="en-US" sz="12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1200" dirty="0"/>
              <a:t>"VW Wolfsburg" by </a:t>
            </a:r>
            <a:r>
              <a:rPr lang="en-US" altLang="en-US" sz="1200" dirty="0" err="1"/>
              <a:t>User:High</a:t>
            </a:r>
            <a:r>
              <a:rPr lang="en-US" altLang="en-US" sz="1200" dirty="0"/>
              <a:t> Contrast - Own work (taken by me). Licensed under CC BY 2.0 de via Commons - https://commons.wikimedia.org/wiki/File:VW_Wolfsburg.JPG#/media/File:VW_Wolfsburg.JPG</a:t>
            </a:r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-47625"/>
            <a:ext cx="35179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DIP Violation</a:t>
            </a:r>
          </a:p>
        </p:txBody>
      </p:sp>
      <p:graphicFrame>
        <p:nvGraphicFramePr>
          <p:cNvPr id="24579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530475" y="1981200"/>
          <a:ext cx="3932238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94754" imgH="2460797" progId="Visio.Drawing.11">
                  <p:embed/>
                </p:oleObj>
              </mc:Choice>
              <mc:Fallback>
                <p:oleObj name="Visio" r:id="rId2" imgW="2394754" imgH="2460797" progId="Visio.Drawing.11">
                  <p:embed/>
                  <p:pic>
                    <p:nvPicPr>
                      <p:cNvPr id="245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1981200"/>
                        <a:ext cx="3932238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Better </a:t>
            </a:r>
            <a:r>
              <a:rPr lang="en-US" altLang="en-US" b="1"/>
              <a:t>Shape</a:t>
            </a:r>
            <a:r>
              <a:rPr lang="en-US" altLang="en-US"/>
              <a:t> Scenario</a:t>
            </a:r>
          </a:p>
        </p:txBody>
      </p:sp>
      <p:graphicFrame>
        <p:nvGraphicFramePr>
          <p:cNvPr id="2560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38400" y="1752600"/>
          <a:ext cx="410527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26524" imgH="3147523" progId="Visio.Drawing.11">
                  <p:embed/>
                </p:oleObj>
              </mc:Choice>
              <mc:Fallback>
                <p:oleObj name="Visio" r:id="rId2" imgW="2826524" imgH="3147523" progId="Visio.Drawing.11">
                  <p:embed/>
                  <p:pic>
                    <p:nvPicPr>
                      <p:cNvPr id="25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52600"/>
                        <a:ext cx="4105275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Pizza in Objectville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-76200" y="1828800"/>
            <a:ext cx="88392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new Pizza();  </a:t>
            </a:r>
            <a:r>
              <a:rPr lang="en-US" altLang="en-US" sz="2000" b="1" i="1">
                <a:latin typeface="Courier New" panose="02070309020205020404" pitchFamily="49" charset="0"/>
              </a:rPr>
              <a:t>// 1 type only!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90600" y="4800600"/>
            <a:ext cx="31242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/>
              <a:t>What if we want to make multiple types of pizza?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94038"/>
            <a:ext cx="4338638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Pizza in Objectville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0" y="1717675"/>
            <a:ext cx="79248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if (type.equals(“cheese”))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CheesePizza();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else if (type.equals(“greek”))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GreekPizza();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(etc.)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25863"/>
            <a:ext cx="31146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Here We Go Again!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As new pizza types arrive, we must change this code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If this is the only place it occurs, it’s not the end of the world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Nonetheless, let’s try to…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… Separate those things that vary from those that don’t (again)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And now that we know about Open-Closed: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Let’s try to make this code extensible while being closed to modification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Pizza-Creating Class</a:t>
            </a:r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457200" y="1838325"/>
            <a:ext cx="78486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class SimplePizzaFactory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createPizza(String type)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null;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if (type.equals("cheese"))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CheesePizza();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(type.equals("pepperoni"))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PepperoniPizza();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(type.equals("clam"))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ClamPizza();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 else if (type.equals("veggie"))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	pizza = new VeggiePizza();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</a:t>
            </a:r>
            <a:r>
              <a:rPr lang="en-US" altLang="en-US" b="1"/>
              <a:t>orderPizza( )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457200" y="1812925"/>
            <a:ext cx="8534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class PizzaStore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SimplePizzaFactory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PizzaStore(SimplePizzaFactory factory)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this.factory =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 pizza = factory.createPizza(type);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4CB-ADE6-9C8E-6785-39FB3F97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CC6E-9A33-714C-4B11-0BC9B3CD6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have pretty much just moved things around so far.</a:t>
            </a:r>
          </a:p>
          <a:p>
            <a:pPr lvl="1"/>
            <a:r>
              <a:rPr lang="en-US" sz="2000" dirty="0"/>
              <a:t>But it does keep creation all in one place</a:t>
            </a:r>
          </a:p>
          <a:p>
            <a:r>
              <a:rPr lang="en-US" sz="2400" dirty="0"/>
              <a:t>Have we totally hidden concrete class information?</a:t>
            </a:r>
          </a:p>
          <a:p>
            <a:pPr lvl="1"/>
            <a:r>
              <a:rPr lang="en-US" sz="2000" dirty="0"/>
              <a:t>Of course not. You can’t.</a:t>
            </a:r>
          </a:p>
          <a:p>
            <a:pPr lvl="1"/>
            <a:r>
              <a:rPr lang="en-US" sz="2000" dirty="0"/>
              <a:t>But depending on who calls </a:t>
            </a:r>
            <a:r>
              <a:rPr lang="en-US" sz="2000" dirty="0" err="1"/>
              <a:t>orderPizza</a:t>
            </a:r>
            <a:r>
              <a:rPr lang="en-US" sz="2000" dirty="0"/>
              <a:t>, we might do better.</a:t>
            </a:r>
          </a:p>
          <a:p>
            <a:pPr lvl="2"/>
            <a:r>
              <a:rPr lang="en-US" sz="1800" dirty="0"/>
              <a:t>The pizza type is a string passed in. Maybe we should encapsulate that too.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2A00B-EDA4-38C9-432D-980CBF97B0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2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</a:t>
            </a:r>
            <a:r>
              <a:rPr lang="en-US" altLang="en-US" b="1"/>
              <a:t>orderPizza( )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457200" y="1812925"/>
            <a:ext cx="8534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SimplePizzaFactory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public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SimplePizzaFactory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factory) {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this.factory</a:t>
            </a:r>
            <a:r>
              <a:rPr lang="en-US" altLang="en-US" sz="2000" b="1" dirty="0">
                <a:latin typeface="Courier New" panose="02070309020205020404" pitchFamily="49" charset="0"/>
              </a:rPr>
              <a:t> = factory;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public Pizza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orderPizza</a:t>
            </a:r>
            <a:r>
              <a:rPr lang="en-US" altLang="en-US" sz="2000" b="1" dirty="0">
                <a:latin typeface="Courier New" panose="02070309020205020404" pitchFamily="49" charset="0"/>
              </a:rPr>
              <a:t>(String </a:t>
            </a:r>
            <a:r>
              <a:rPr lang="en-US" altLang="en-US" sz="2000" b="1" dirty="0">
                <a:highlight>
                  <a:srgbClr val="FFFF00"/>
                </a:highlight>
                <a:latin typeface="Courier New" panose="02070309020205020404" pitchFamily="49" charset="0"/>
              </a:rPr>
              <a:t>type</a:t>
            </a:r>
            <a:r>
              <a:rPr lang="en-US" altLang="en-US" sz="2000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Pizza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factory.createPizza</a:t>
            </a:r>
            <a:r>
              <a:rPr lang="en-US" altLang="en-US" sz="2000" b="1" dirty="0">
                <a:latin typeface="Courier New" panose="02070309020205020404" pitchFamily="49" charset="0"/>
              </a:rPr>
              <a:t>(</a:t>
            </a:r>
            <a:r>
              <a:rPr lang="en-US" altLang="en-US" sz="2000" b="1" dirty="0">
                <a:highlight>
                  <a:srgbClr val="FFFF00"/>
                </a:highlight>
                <a:latin typeface="Courier New" panose="02070309020205020404" pitchFamily="49" charset="0"/>
              </a:rPr>
              <a:t>type</a:t>
            </a:r>
            <a:r>
              <a:rPr lang="en-US" altLang="en-US" sz="2000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pizza.prepare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pizza.bake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pizza.cut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pizza.box</a:t>
            </a:r>
            <a:r>
              <a:rPr lang="en-US" altLang="en-US" sz="20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CBA65-FD83-C5AD-933E-77924D02B730}"/>
              </a:ext>
            </a:extLst>
          </p:cNvPr>
          <p:cNvSpPr txBox="1"/>
          <p:nvPr/>
        </p:nvSpPr>
        <p:spPr>
          <a:xfrm>
            <a:off x="5257800" y="4800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Maybe: Remove type from the function calls and let </a:t>
            </a:r>
            <a:r>
              <a:rPr lang="en-US" i="1" dirty="0" err="1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createPizza</a:t>
            </a:r>
            <a:r>
              <a:rPr lang="en-US" i="1" dirty="0">
                <a:solidFill>
                  <a:srgbClr val="0070C0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() ask the user for the type of pizza they want.</a:t>
            </a:r>
          </a:p>
        </p:txBody>
      </p:sp>
    </p:spTree>
    <p:extLst>
      <p:ext uri="{BB962C8B-B14F-4D97-AF65-F5344CB8AC3E}">
        <p14:creationId xmlns:p14="http://schemas.microsoft.com/office/powerpoint/2010/main" val="57851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Decorator Initialization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Complete initialization of the Quote2Text decorator took two steps</a:t>
            </a:r>
          </a:p>
          <a:p>
            <a:r>
              <a:rPr lang="en-US" altLang="en-US" dirty="0"/>
              <a:t>If you forgot the second step, you have at best a meaningless object</a:t>
            </a:r>
          </a:p>
          <a:p>
            <a:pPr lvl="1"/>
            <a:r>
              <a:rPr lang="en-US" altLang="en-US" dirty="0"/>
              <a:t>(If you didn’t check in the output method, you might even crash the program)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Revisiting Employee:</a:t>
            </a:r>
            <a:br>
              <a:rPr lang="en-US" altLang="en-US" sz="4000"/>
            </a:br>
            <a:r>
              <a:rPr lang="en-US" altLang="en-US" sz="4000"/>
              <a:t>The Simple Factory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We were uncomfortable with the switch-based factory inside the abstract Employee</a:t>
            </a:r>
          </a:p>
          <a:p>
            <a:pPr eaLnBrk="1" hangingPunct="1"/>
            <a:r>
              <a:rPr lang="en-US" altLang="en-US" sz="2800"/>
              <a:t>Good call!</a:t>
            </a:r>
          </a:p>
          <a:p>
            <a:pPr eaLnBrk="1" hangingPunct="1"/>
            <a:r>
              <a:rPr lang="en-US" altLang="en-US" sz="2800"/>
              <a:t>Move it out to its own class</a:t>
            </a:r>
          </a:p>
          <a:p>
            <a:pPr lvl="1" eaLnBrk="1" hangingPunct="1"/>
            <a:r>
              <a:rPr lang="en-US" altLang="en-US" sz="2400" b="1"/>
              <a:t>EmployeeFactory</a:t>
            </a:r>
          </a:p>
          <a:p>
            <a:pPr lvl="1" eaLnBrk="1" hangingPunct="1"/>
            <a:r>
              <a:rPr lang="en-US" altLang="en-US" sz="2400"/>
              <a:t>Thereby we separate object </a:t>
            </a:r>
            <a:r>
              <a:rPr lang="en-US" altLang="en-US" sz="2400" i="1"/>
              <a:t>creation</a:t>
            </a:r>
            <a:r>
              <a:rPr lang="en-US" altLang="en-US" sz="2400"/>
              <a:t> from object </a:t>
            </a:r>
            <a:r>
              <a:rPr lang="en-US" altLang="en-US" sz="2400" i="1"/>
              <a:t>use</a:t>
            </a:r>
            <a:r>
              <a:rPr lang="en-US" altLang="en-US" sz="2400"/>
              <a:t> (decoupling clients from future factory changes)</a:t>
            </a:r>
          </a:p>
          <a:p>
            <a:pPr lvl="1" eaLnBrk="1" hangingPunct="1"/>
            <a:r>
              <a:rPr lang="en-US" altLang="en-US" sz="2400"/>
              <a:t>See next slide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Better Employee Hierarchy</a:t>
            </a:r>
          </a:p>
        </p:txBody>
      </p:sp>
      <p:sp>
        <p:nvSpPr>
          <p:cNvPr id="32771" name="Text Box 8"/>
          <p:cNvSpPr txBox="1">
            <a:spLocks noChangeArrowheads="1"/>
          </p:cNvSpPr>
          <p:nvPr/>
        </p:nvSpPr>
        <p:spPr bwMode="auto">
          <a:xfrm>
            <a:off x="2209800" y="63246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See code now…</a:t>
            </a:r>
          </a:p>
        </p:txBody>
      </p:sp>
      <p:graphicFrame>
        <p:nvGraphicFramePr>
          <p:cNvPr id="32772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1219200" y="1520825"/>
          <a:ext cx="63246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157432" imgH="3935036" progId="Visio.Drawing.11">
                  <p:embed/>
                </p:oleObj>
              </mc:Choice>
              <mc:Fallback>
                <p:oleObj name="Visio" r:id="rId2" imgW="5157432" imgH="3935036" progId="Visio.Drawing.11">
                  <p:embed/>
                  <p:pic>
                    <p:nvPicPr>
                      <p:cNvPr id="3277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20825"/>
                        <a:ext cx="6324600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A Variation on SimplePizzaFactory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We could just use a static method to return the correct type of Pizza: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SimplePizzaFactory.createPizza(String)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 any case, it should be available to other potential clients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PizzaShopMenu, for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So it should be in its own class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So changes are isolated from clients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See page 117, 115 (no dumb questions)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Limitations of a Static Factory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You can’t override a static method</a:t>
            </a:r>
          </a:p>
          <a:p>
            <a:pPr eaLnBrk="1" hangingPunct="1"/>
            <a:r>
              <a:rPr lang="en-US" altLang="en-US"/>
              <a:t>Therefore you can’t have polymorphic creation</a:t>
            </a:r>
          </a:p>
          <a:p>
            <a:pPr lvl="1" eaLnBrk="1" hangingPunct="1"/>
            <a:r>
              <a:rPr lang="en-US" altLang="en-US"/>
              <a:t>But you can have parametric creation</a:t>
            </a:r>
          </a:p>
          <a:p>
            <a:pPr lvl="1" eaLnBrk="1" hangingPunct="1"/>
            <a:r>
              <a:rPr lang="en-US" altLang="en-US"/>
              <a:t>(We’ll do </a:t>
            </a:r>
            <a:r>
              <a:rPr lang="en-US" altLang="en-US" i="1"/>
              <a:t>both</a:t>
            </a:r>
            <a:r>
              <a:rPr lang="en-US" altLang="en-US"/>
              <a:t> soon)</a:t>
            </a:r>
          </a:p>
          <a:p>
            <a:pPr eaLnBrk="1" hangingPunct="1"/>
            <a:r>
              <a:rPr lang="en-US" altLang="en-US"/>
              <a:t>Take your Pick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And Now… Life Happens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There are different “styles” of pizza</a:t>
            </a:r>
          </a:p>
          <a:p>
            <a:pPr lvl="1" eaLnBrk="1" hangingPunct="1"/>
            <a:r>
              <a:rPr lang="en-US" altLang="en-US" dirty="0"/>
              <a:t>A New York style Cheese differs from a Chicago style</a:t>
            </a:r>
          </a:p>
          <a:p>
            <a:pPr lvl="1" eaLnBrk="1" hangingPunct="1"/>
            <a:r>
              <a:rPr lang="en-US" altLang="en-US" dirty="0"/>
              <a:t>Your business savvy says you should support both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1A9D-35B4-CA56-1768-4E463663B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89FD-5C26-C60C-F688-62CD3180C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Chicago					New York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AA3C8-41F0-9107-0EC3-0F7C20CB7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87292-8048-6215-4DD0-9985828A9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7316"/>
            <a:ext cx="4083180" cy="2717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9BA43-E057-F328-DC61-44D8E041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9387"/>
            <a:ext cx="432816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5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One “solution” (see p. 137)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57200" y="2209800"/>
            <a:ext cx="83058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if (style == “New York”) {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if (type == “cheese”)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new NewYorkCheesePizza();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else if (…)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…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else if (style == “Chicago”)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if (type == “cheese”)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return new ChicagoCheesePizza();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else if (…)</a:t>
            </a:r>
          </a:p>
          <a:p>
            <a:pPr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  …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688600-0755-8304-BD13-619EAA01F693}"/>
              </a:ext>
            </a:extLst>
          </p:cNvPr>
          <p:cNvSpPr txBox="1"/>
          <p:nvPr/>
        </p:nvSpPr>
        <p:spPr>
          <a:xfrm>
            <a:off x="2286000" y="301509"/>
            <a:ext cx="4572000" cy="6254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59" defTabSz="623438" eaLnBrk="1" fontAlgn="auto" hangingPunct="1">
              <a:spcBef>
                <a:spcPts val="78"/>
              </a:spcBef>
              <a:spcAft>
                <a:spcPts val="0"/>
              </a:spcAft>
            </a:pPr>
            <a:r>
              <a:rPr lang="en-US" sz="1800" kern="0" spc="222" dirty="0">
                <a:solidFill>
                  <a:srgbClr val="231F20"/>
                </a:solidFill>
                <a:latin typeface="Cambria"/>
                <a:cs typeface="Cambria"/>
              </a:rPr>
              <a:t>)</a:t>
            </a:r>
            <a:r>
              <a:rPr lang="en-US" sz="1800" kern="0" spc="5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1800" kern="0" spc="-123" dirty="0">
                <a:solidFill>
                  <a:srgbClr val="231F20"/>
                </a:solidFill>
                <a:latin typeface="Cambria"/>
                <a:cs typeface="Cambria"/>
              </a:rPr>
              <a:t>^</a:t>
            </a:r>
            <a:r>
              <a:rPr lang="en-US" sz="1800" kern="0" spc="-123" dirty="0" err="1">
                <a:solidFill>
                  <a:srgbClr val="231F20"/>
                </a:solidFill>
                <a:latin typeface="Cambria"/>
                <a:cs typeface="Cambria"/>
              </a:rPr>
              <a:t>MZa</a:t>
            </a:r>
            <a:r>
              <a:rPr lang="en-US" sz="1800" kern="0" spc="5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1800" kern="0" spc="-167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lang="en-US" sz="1800" kern="0" spc="55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1800" kern="0" spc="-48" dirty="0">
                <a:solidFill>
                  <a:srgbClr val="231F20"/>
                </a:solidFill>
                <a:latin typeface="Cambria"/>
                <a:cs typeface="Cambria"/>
              </a:rPr>
              <a:t>8QbbI;\WZM</a:t>
            </a:r>
            <a:endParaRPr lang="en-US" sz="180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31182" defTabSz="623438" eaLnBrk="1" fontAlgn="auto" hangingPunct="1">
              <a:spcBef>
                <a:spcPts val="730"/>
              </a:spcBef>
              <a:spcAft>
                <a:spcPts val="0"/>
              </a:spcAft>
            </a:pPr>
            <a:r>
              <a:rPr lang="en-US" sz="1800" kern="0" spc="-334" dirty="0">
                <a:solidFill>
                  <a:srgbClr val="231F20"/>
                </a:solidFill>
                <a:latin typeface="Times New Roman"/>
                <a:cs typeface="Times New Roman"/>
              </a:rPr>
              <a:t>6KDUSHQ</a:t>
            </a:r>
            <a:r>
              <a:rPr lang="en-US" sz="1800" kern="0" spc="-1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sz="1800" kern="0" spc="-273" dirty="0">
                <a:solidFill>
                  <a:srgbClr val="231F20"/>
                </a:solidFill>
                <a:latin typeface="Times New Roman"/>
                <a:cs typeface="Times New Roman"/>
              </a:rPr>
              <a:t>\RXU</a:t>
            </a:r>
            <a:r>
              <a:rPr lang="en-US" sz="1800" kern="0" spc="-1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US" sz="1800" kern="0" spc="-365" dirty="0">
                <a:solidFill>
                  <a:srgbClr val="231F20"/>
                </a:solidFill>
                <a:latin typeface="Times New Roman"/>
                <a:cs typeface="Times New Roman"/>
              </a:rPr>
              <a:t>SHQFLO</a:t>
            </a:r>
            <a:endParaRPr lang="en-US" sz="18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406966" marR="149365" indent="1299" defTabSz="623438" eaLnBrk="1" fontAlgn="auto" hangingPunct="1">
              <a:lnSpc>
                <a:spcPct val="104600"/>
              </a:lnSpc>
              <a:spcBef>
                <a:spcPts val="535"/>
              </a:spcBef>
              <a:spcAft>
                <a:spcPts val="0"/>
              </a:spcAft>
            </a:pPr>
            <a:r>
              <a:rPr lang="en-US" sz="800" kern="0" spc="-109" dirty="0">
                <a:solidFill>
                  <a:srgbClr val="231F20"/>
                </a:solidFill>
                <a:latin typeface="Cambria"/>
                <a:cs typeface="Cambria"/>
              </a:rPr>
              <a:t>4M\¼[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82" dirty="0">
                <a:solidFill>
                  <a:srgbClr val="231F20"/>
                </a:solidFill>
                <a:latin typeface="Cambria"/>
                <a:cs typeface="Cambria"/>
              </a:rPr>
              <a:t>XZM\MVL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12" dirty="0" err="1">
                <a:solidFill>
                  <a:srgbClr val="231F20"/>
                </a:solidFill>
                <a:latin typeface="Cambria"/>
                <a:cs typeface="Cambria"/>
              </a:rPr>
              <a:t>aW</a:t>
            </a:r>
            <a:r>
              <a:rPr lang="en-US" sz="800" kern="0" spc="-112" dirty="0">
                <a:solidFill>
                  <a:srgbClr val="231F20"/>
                </a:solidFill>
                <a:latin typeface="Cambria"/>
                <a:cs typeface="Cambria"/>
              </a:rPr>
              <a:t>]¼^M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02" dirty="0">
                <a:solidFill>
                  <a:srgbClr val="231F20"/>
                </a:solidFill>
                <a:latin typeface="Cambria"/>
                <a:cs typeface="Cambria"/>
              </a:rPr>
              <a:t>VM^MZ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37" dirty="0">
                <a:solidFill>
                  <a:srgbClr val="231F20"/>
                </a:solidFill>
                <a:latin typeface="Cambria"/>
                <a:cs typeface="Cambria"/>
              </a:rPr>
              <a:t>PMIZL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lang="en-US" sz="800" kern="0" spc="119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ambria"/>
                <a:cs typeface="Cambria"/>
              </a:rPr>
              <a:t>IV</a:t>
            </a:r>
            <a:r>
              <a:rPr lang="en-US" sz="800" kern="0" spc="4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147" dirty="0">
                <a:solidFill>
                  <a:srgbClr val="231F20"/>
                </a:solidFill>
                <a:latin typeface="Cambria"/>
                <a:cs typeface="Cambria"/>
              </a:rPr>
              <a:t>77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8" dirty="0">
                <a:solidFill>
                  <a:srgbClr val="231F20"/>
                </a:solidFill>
                <a:latin typeface="Cambria"/>
                <a:cs typeface="Cambria"/>
              </a:rPr>
              <a:t>NIK\</a:t>
            </a:r>
            <a:r>
              <a:rPr lang="en-US" sz="800" kern="0" spc="-78" dirty="0" err="1">
                <a:solidFill>
                  <a:srgbClr val="231F20"/>
                </a:solidFill>
                <a:latin typeface="Cambria"/>
                <a:cs typeface="Cambria"/>
              </a:rPr>
              <a:t>WZa</a:t>
            </a:r>
            <a:r>
              <a:rPr lang="en-US" sz="800" kern="0" spc="-78" dirty="0">
                <a:solidFill>
                  <a:srgbClr val="231F20"/>
                </a:solidFill>
                <a:latin typeface="Cambria"/>
                <a:cs typeface="Cambria"/>
              </a:rPr>
              <a:t>.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06" dirty="0">
                <a:solidFill>
                  <a:srgbClr val="231F20"/>
                </a:solidFill>
                <a:latin typeface="Cambria"/>
                <a:cs typeface="Cambria"/>
              </a:rPr>
              <a:t>0MZM¼[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02" dirty="0">
                <a:solidFill>
                  <a:srgbClr val="231F20"/>
                </a:solidFill>
                <a:latin typeface="Cambria"/>
                <a:cs typeface="Cambria"/>
              </a:rPr>
              <a:t>^MZ[QWV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lang="en-US" sz="800" kern="0" spc="123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92" dirty="0">
                <a:solidFill>
                  <a:srgbClr val="231F20"/>
                </a:solidFill>
                <a:latin typeface="Cambria"/>
                <a:cs typeface="Cambria"/>
              </a:rPr>
              <a:t>\PM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58" dirty="0">
                <a:solidFill>
                  <a:srgbClr val="231F20"/>
                </a:solidFill>
                <a:latin typeface="Cambria"/>
                <a:cs typeface="Cambria"/>
              </a:rPr>
              <a:t>8QbbI;\WZM</a:t>
            </a:r>
            <a:r>
              <a:rPr lang="en-US" sz="800" kern="0" spc="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4" dirty="0">
                <a:solidFill>
                  <a:srgbClr val="231F20"/>
                </a:solidFill>
                <a:latin typeface="Cambria"/>
                <a:cs typeface="Cambria"/>
              </a:rPr>
              <a:t>\PI\</a:t>
            </a:r>
            <a:r>
              <a:rPr lang="en-US" sz="800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19" dirty="0">
                <a:solidFill>
                  <a:srgbClr val="231F20"/>
                </a:solidFill>
                <a:latin typeface="Cambria"/>
                <a:cs typeface="Cambria"/>
              </a:rPr>
              <a:t>LWM[V¼\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7" dirty="0">
                <a:solidFill>
                  <a:srgbClr val="231F20"/>
                </a:solidFill>
                <a:latin typeface="Cambria"/>
                <a:cs typeface="Cambria"/>
              </a:rPr>
              <a:t>][M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85" dirty="0">
                <a:solidFill>
                  <a:srgbClr val="231F20"/>
                </a:solidFill>
                <a:latin typeface="Cambria"/>
                <a:cs typeface="Cambria"/>
              </a:rPr>
              <a:t>NIK\</a:t>
            </a:r>
            <a:r>
              <a:rPr lang="en-US" sz="800" kern="0" spc="-85" dirty="0" err="1">
                <a:solidFill>
                  <a:srgbClr val="231F20"/>
                </a:solidFill>
                <a:latin typeface="Cambria"/>
                <a:cs typeface="Cambria"/>
              </a:rPr>
              <a:t>WZa</a:t>
            </a:r>
            <a:r>
              <a:rPr lang="en-US" sz="800" kern="0" spc="-85" dirty="0">
                <a:solidFill>
                  <a:srgbClr val="231F20"/>
                </a:solidFill>
                <a:latin typeface="Cambria"/>
                <a:cs typeface="Cambria"/>
              </a:rPr>
              <a:t>#</a:t>
            </a:r>
            <a:r>
              <a:rPr lang="en-US" sz="800" kern="0" spc="16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ambria"/>
                <a:cs typeface="Cambria"/>
              </a:rPr>
              <a:t>UISM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78" dirty="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61" dirty="0">
                <a:solidFill>
                  <a:srgbClr val="231F20"/>
                </a:solidFill>
                <a:latin typeface="Cambria"/>
                <a:cs typeface="Cambria"/>
              </a:rPr>
              <a:t>KW]V\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lang="en-US" sz="800" kern="0" spc="102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92" dirty="0">
                <a:solidFill>
                  <a:srgbClr val="231F20"/>
                </a:solidFill>
                <a:latin typeface="Cambria"/>
                <a:cs typeface="Cambria"/>
              </a:rPr>
              <a:t>\PM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ambria"/>
                <a:cs typeface="Cambria"/>
              </a:rPr>
              <a:t>V]UJMZ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94" dirty="0">
                <a:solidFill>
                  <a:srgbClr val="231F20"/>
                </a:solidFill>
                <a:latin typeface="Cambria"/>
                <a:cs typeface="Cambria"/>
              </a:rPr>
              <a:t>WN</a:t>
            </a:r>
            <a:r>
              <a:rPr lang="en-US" sz="800" kern="0" spc="102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12" dirty="0">
                <a:solidFill>
                  <a:srgbClr val="231F20"/>
                </a:solidFill>
                <a:latin typeface="Cambria"/>
                <a:cs typeface="Cambria"/>
              </a:rPr>
              <a:t>KWVKZM\M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48" dirty="0" err="1">
                <a:solidFill>
                  <a:srgbClr val="231F20"/>
                </a:solidFill>
                <a:latin typeface="Cambria"/>
                <a:cs typeface="Cambria"/>
              </a:rPr>
              <a:t>XQbbI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89" dirty="0">
                <a:solidFill>
                  <a:srgbClr val="231F20"/>
                </a:solidFill>
                <a:latin typeface="Cambria"/>
                <a:cs typeface="Cambria"/>
              </a:rPr>
              <a:t>WJRMK\[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5" dirty="0">
                <a:solidFill>
                  <a:srgbClr val="231F20"/>
                </a:solidFill>
                <a:latin typeface="Cambria"/>
                <a:cs typeface="Cambria"/>
              </a:rPr>
              <a:t>\PQ[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37" dirty="0">
                <a:solidFill>
                  <a:srgbClr val="231F20"/>
                </a:solidFill>
                <a:latin typeface="Cambria"/>
                <a:cs typeface="Cambria"/>
              </a:rPr>
              <a:t>KTI[[</a:t>
            </a:r>
            <a:r>
              <a:rPr lang="en-US" sz="800" kern="0" spc="27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7" dirty="0">
                <a:solidFill>
                  <a:srgbClr val="231F20"/>
                </a:solidFill>
                <a:latin typeface="Cambria"/>
                <a:cs typeface="Cambria"/>
              </a:rPr>
              <a:t>Q[</a:t>
            </a:r>
            <a:r>
              <a:rPr lang="en-US" sz="800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8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37" dirty="0">
                <a:solidFill>
                  <a:srgbClr val="231F20"/>
                </a:solidFill>
                <a:latin typeface="Cambria"/>
                <a:cs typeface="Cambria"/>
              </a:rPr>
              <a:t>WV.</a:t>
            </a:r>
            <a:r>
              <a:rPr lang="en-US" sz="800" kern="0" spc="143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43" dirty="0">
                <a:solidFill>
                  <a:srgbClr val="231F20"/>
                </a:solidFill>
                <a:latin typeface="Cambria"/>
                <a:cs typeface="Cambria"/>
              </a:rPr>
              <a:t>1N</a:t>
            </a:r>
            <a:r>
              <a:rPr lang="en-US" sz="800" kern="0" spc="89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34" dirty="0" err="1">
                <a:solidFill>
                  <a:srgbClr val="231F20"/>
                </a:solidFill>
                <a:latin typeface="Cambria"/>
                <a:cs typeface="Cambria"/>
              </a:rPr>
              <a:t>aW</a:t>
            </a:r>
            <a:r>
              <a:rPr lang="en-US" sz="800" kern="0" spc="-34" dirty="0">
                <a:solidFill>
                  <a:srgbClr val="231F20"/>
                </a:solidFill>
                <a:latin typeface="Cambria"/>
                <a:cs typeface="Cambria"/>
              </a:rPr>
              <a:t>]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4" dirty="0">
                <a:solidFill>
                  <a:srgbClr val="231F20"/>
                </a:solidFill>
                <a:latin typeface="Cambria"/>
                <a:cs typeface="Cambria"/>
              </a:rPr>
              <a:t>ILLML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5" dirty="0">
                <a:solidFill>
                  <a:srgbClr val="231F20"/>
                </a:solidFill>
                <a:latin typeface="Cambria"/>
                <a:cs typeface="Cambria"/>
              </a:rPr>
              <a:t>+ITQNWZVQI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92" dirty="0">
                <a:solidFill>
                  <a:srgbClr val="231F20"/>
                </a:solidFill>
                <a:latin typeface="Cambria"/>
                <a:cs typeface="Cambria"/>
              </a:rPr>
              <a:t>[\</a:t>
            </a:r>
            <a:r>
              <a:rPr lang="en-US" sz="800" kern="0" spc="-92" dirty="0" err="1">
                <a:solidFill>
                  <a:srgbClr val="231F20"/>
                </a:solidFill>
                <a:latin typeface="Cambria"/>
                <a:cs typeface="Cambria"/>
              </a:rPr>
              <a:t>aTM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34" dirty="0" err="1">
                <a:solidFill>
                  <a:srgbClr val="231F20"/>
                </a:solidFill>
                <a:latin typeface="Cambria"/>
                <a:cs typeface="Cambria"/>
              </a:rPr>
              <a:t>XQbbI</a:t>
            </a:r>
            <a:r>
              <a:rPr lang="en-US" sz="800" kern="0" spc="-34" dirty="0">
                <a:solidFill>
                  <a:srgbClr val="231F20"/>
                </a:solidFill>
                <a:latin typeface="Cambria"/>
                <a:cs typeface="Cambria"/>
              </a:rPr>
              <a:t>[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43" dirty="0">
                <a:solidFill>
                  <a:srgbClr val="231F20"/>
                </a:solidFill>
                <a:latin typeface="Cambria"/>
                <a:cs typeface="Cambria"/>
              </a:rPr>
              <a:t>\W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5" dirty="0">
                <a:solidFill>
                  <a:srgbClr val="231F20"/>
                </a:solidFill>
                <a:latin typeface="Cambria"/>
                <a:cs typeface="Cambria"/>
              </a:rPr>
              <a:t>\PQ[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51" dirty="0">
                <a:solidFill>
                  <a:srgbClr val="231F20"/>
                </a:solidFill>
                <a:latin typeface="Cambria"/>
                <a:cs typeface="Cambria"/>
              </a:rPr>
              <a:t>8QbbI;\WZM,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ambria"/>
                <a:cs typeface="Cambria"/>
              </a:rPr>
              <a:t>PW_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34" dirty="0" err="1">
                <a:solidFill>
                  <a:srgbClr val="231F20"/>
                </a:solidFill>
                <a:latin typeface="Cambria"/>
                <a:cs typeface="Cambria"/>
              </a:rPr>
              <a:t>UIVa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89" dirty="0">
                <a:solidFill>
                  <a:srgbClr val="231F20"/>
                </a:solidFill>
                <a:latin typeface="Cambria"/>
                <a:cs typeface="Cambria"/>
              </a:rPr>
              <a:t>WJRMK\[</a:t>
            </a:r>
            <a:r>
              <a:rPr lang="en-US" sz="800" kern="0" spc="20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7" dirty="0">
                <a:solidFill>
                  <a:srgbClr val="231F20"/>
                </a:solidFill>
                <a:latin typeface="Cambria"/>
                <a:cs typeface="Cambria"/>
              </a:rPr>
              <a:t>_W]TL</a:t>
            </a:r>
            <a:r>
              <a:rPr lang="en-US" sz="800" kern="0" spc="2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5" dirty="0">
                <a:solidFill>
                  <a:srgbClr val="231F20"/>
                </a:solidFill>
                <a:latin typeface="Cambria"/>
                <a:cs typeface="Cambria"/>
              </a:rPr>
              <a:t>Q\</a:t>
            </a:r>
            <a:r>
              <a:rPr lang="en-US" sz="800" kern="0" spc="34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4" dirty="0">
                <a:solidFill>
                  <a:srgbClr val="231F20"/>
                </a:solidFill>
                <a:latin typeface="Cambria"/>
                <a:cs typeface="Cambria"/>
              </a:rPr>
              <a:t>JM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8" dirty="0">
                <a:solidFill>
                  <a:srgbClr val="231F20"/>
                </a:solidFill>
                <a:latin typeface="Cambria"/>
                <a:cs typeface="Cambria"/>
              </a:rPr>
              <a:t>LMXMVLMV\</a:t>
            </a:r>
            <a:r>
              <a:rPr lang="en-US" sz="800" kern="0" spc="31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109" dirty="0">
                <a:solidFill>
                  <a:srgbClr val="231F20"/>
                </a:solidFill>
                <a:latin typeface="Cambria"/>
                <a:cs typeface="Cambria"/>
              </a:rPr>
              <a:t>WV</a:t>
            </a:r>
            <a:r>
              <a:rPr lang="en-US" sz="800" kern="0" spc="34" dirty="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lang="en-US" sz="800" kern="0" spc="-7" dirty="0">
                <a:solidFill>
                  <a:srgbClr val="231F20"/>
                </a:solidFill>
                <a:latin typeface="Cambria"/>
                <a:cs typeface="Cambria"/>
              </a:rPr>
              <a:t>\PMV'</a:t>
            </a:r>
            <a:endParaRPr lang="en-US" sz="80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defTabSz="623438" eaLnBrk="1" fontAlgn="auto" hangingPunct="1">
              <a:spcBef>
                <a:spcPts val="31"/>
              </a:spcBef>
              <a:spcAft>
                <a:spcPts val="0"/>
              </a:spcAft>
            </a:pPr>
            <a:endParaRPr lang="en-US" sz="80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73177" defTabSz="623438" eaLnBrk="1" fontAlgn="auto" hangingPunct="1">
              <a:spcBef>
                <a:spcPts val="3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SXEOLF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FODVV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'HSHQGHQW3L]]D6WRUH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34"/>
              </a:spcBef>
              <a:spcAft>
                <a:spcPts val="0"/>
              </a:spcAft>
            </a:pP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934724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SXEOLF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3L]]D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FUHDWH3L]]D(6WULQJ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VW\OH,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6WULQJ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W\SH)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3L]]D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QXOO;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(VW\OH.HTXDOV(³1&lt;´))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1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(W\SH.HTXDOV(³FKHHVH´))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1&lt;6W\OH&amp;KHHVH3L]]D();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207045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(W\SH.HTXDOV(³YHJJLH´))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1&lt;6W\OH9HJJLH3L]]D();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275017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(W\SH.HTXDOV(³FODP´))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1&lt;6W\OH&amp;ODP3L]]D();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marR="1105303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(W\SH.HTXDOV(³SHSSHURQL´))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1&lt;6W\OH3HSSHURQL3L]]D();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marR="1342556" indent="-13594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(VW\OH.HTXDOV(³&amp;KLFDJR´))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1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(W\SH.HTXDOV(³FKHHVH´))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&amp;KLFDJR6W\OH&amp;KHHVH3L]]D();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(W\SH.HTXDOV(³YHJJLH´))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&amp;KLFDJR6W\OH9HJJLH3L]]D();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(W\SH.HTXDOV(³FODP´))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&amp;KLFDJR6W\OH&amp;ODP3L]]D();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LI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(W\SH.HTXDOV(³SHSSHURQL´))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713923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SL]]D</a:t>
            </a:r>
            <a:r>
              <a:rPr lang="en-US" sz="800" kern="0" spc="130" dirty="0">
                <a:solidFill>
                  <a:srgbClr val="231F20"/>
                </a:solidFill>
                <a:latin typeface="Courier New"/>
                <a:cs typeface="Courier New"/>
              </a:rPr>
              <a:t> 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QHZ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&amp;KLFDJR6W\OH3HSSHURQL3L]]D();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r>
              <a:rPr lang="en-US" sz="800" kern="0" spc="-3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HOVH </a:t>
            </a: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^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577979" marR="731674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6\VWHP.RXW.SULQWOQ(³(UURU: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LQYDOLG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W\SH</a:t>
            </a:r>
            <a:r>
              <a:rPr lang="en-US" sz="800" kern="0" spc="-10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RI</a:t>
            </a:r>
            <a:r>
              <a:rPr lang="en-US" sz="800" kern="0" spc="-14" dirty="0">
                <a:solidFill>
                  <a:srgbClr val="231F20"/>
                </a:solidFill>
                <a:latin typeface="Courier New"/>
                <a:cs typeface="Courier New"/>
              </a:rPr>
              <a:t>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SL]]D´); </a:t>
            </a: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UHWXUQ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QXOO;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056479" defTabSz="623438" eaLnBrk="1" fontAlgn="auto" hangingPunct="1">
              <a:lnSpc>
                <a:spcPct val="1012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spc="-34" dirty="0">
                <a:solidFill>
                  <a:srgbClr val="231F20"/>
                </a:solidFill>
                <a:latin typeface="Courier New"/>
                <a:cs typeface="Courier New"/>
              </a:rPr>
              <a:t>` 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SL]]D.SUHSDUH();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SL]]D.EDNH();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SL]]D.FXW();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15865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SL]]D.ER[();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42035" marR="215865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dirty="0">
                <a:solidFill>
                  <a:srgbClr val="231F20"/>
                </a:solidFill>
                <a:latin typeface="Courier New"/>
                <a:cs typeface="Courier New"/>
              </a:rPr>
              <a:t>UHWXUQ</a:t>
            </a:r>
            <a:r>
              <a:rPr lang="en-US" sz="800" kern="0" spc="-7" dirty="0">
                <a:solidFill>
                  <a:srgbClr val="231F20"/>
                </a:solidFill>
                <a:latin typeface="Courier New"/>
                <a:cs typeface="Courier New"/>
              </a:rPr>
              <a:t> SL]]D;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306524" defTabSz="623438" eaLnBrk="1" fontAlgn="auto" hangingPunct="1">
              <a:spcBef>
                <a:spcPts val="7"/>
              </a:spcBef>
              <a:spcAft>
                <a:spcPts val="0"/>
              </a:spcAft>
            </a:pPr>
            <a:r>
              <a:rPr lang="en-US" sz="800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163220" defTabSz="623438" eaLnBrk="1" fontAlgn="auto" hangingPunct="1">
              <a:spcBef>
                <a:spcPts val="10"/>
              </a:spcBef>
              <a:spcAft>
                <a:spcPts val="0"/>
              </a:spcAft>
            </a:pPr>
            <a:r>
              <a:rPr lang="en-US" sz="800" kern="0" spc="3" dirty="0">
                <a:solidFill>
                  <a:srgbClr val="231F20"/>
                </a:solidFill>
                <a:latin typeface="Courier New"/>
                <a:cs typeface="Courier New"/>
              </a:rPr>
              <a:t>`</a:t>
            </a: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623438" eaLnBrk="1" fontAlgn="auto" hangingPunct="1">
              <a:spcBef>
                <a:spcPts val="17"/>
              </a:spcBef>
              <a:spcAft>
                <a:spcPts val="0"/>
              </a:spcAft>
            </a:pPr>
            <a:endParaRPr lang="en-US" sz="800" kern="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16491" defTabSz="623438" eaLnBrk="1" fontAlgn="auto" hangingPunct="1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spc="-116" dirty="0">
                <a:solidFill>
                  <a:srgbClr val="7C7E81"/>
                </a:solidFill>
                <a:latin typeface="Cambria"/>
                <a:cs typeface="Cambria"/>
              </a:rPr>
              <a:t>&lt;RX</a:t>
            </a:r>
            <a:r>
              <a:rPr lang="en-US" sz="800" kern="0" spc="4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lang="en-US" sz="800" kern="0" spc="-170" dirty="0">
                <a:solidFill>
                  <a:srgbClr val="7C7E81"/>
                </a:solidFill>
                <a:latin typeface="Cambria"/>
                <a:cs typeface="Cambria"/>
              </a:rPr>
              <a:t>FDQ</a:t>
            </a:r>
            <a:r>
              <a:rPr lang="en-US" sz="80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lang="en-US" sz="800" kern="0" spc="-201" dirty="0">
                <a:solidFill>
                  <a:srgbClr val="7C7E81"/>
                </a:solidFill>
                <a:latin typeface="Cambria"/>
                <a:cs typeface="Cambria"/>
              </a:rPr>
              <a:t>ZULWH</a:t>
            </a:r>
            <a:endParaRPr lang="en-US" sz="80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418656" defTabSz="623438" eaLnBrk="1" fontAlgn="auto" hangingPunct="1">
              <a:lnSpc>
                <a:spcPts val="64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0" spc="-150" dirty="0">
                <a:solidFill>
                  <a:srgbClr val="7C7E81"/>
                </a:solidFill>
                <a:latin typeface="Cambria"/>
                <a:cs typeface="Cambria"/>
              </a:rPr>
              <a:t>\RXU</a:t>
            </a:r>
            <a:r>
              <a:rPr lang="en-US" sz="800" kern="0" spc="44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lang="en-US" sz="800" kern="0" spc="-177" dirty="0">
                <a:solidFill>
                  <a:srgbClr val="7C7E81"/>
                </a:solidFill>
                <a:latin typeface="Cambria"/>
                <a:cs typeface="Cambria"/>
              </a:rPr>
              <a:t>DQVZHUV</a:t>
            </a:r>
            <a:r>
              <a:rPr lang="en-US" sz="800" kern="0" spc="48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r>
              <a:rPr lang="en-US" sz="800" kern="0" spc="-201" dirty="0">
                <a:solidFill>
                  <a:srgbClr val="7C7E81"/>
                </a:solidFill>
                <a:latin typeface="Cambria"/>
                <a:cs typeface="Cambria"/>
              </a:rPr>
              <a:t>KHUH</a:t>
            </a:r>
            <a:r>
              <a:rPr lang="en-US" sz="800" kern="0" spc="341" dirty="0">
                <a:solidFill>
                  <a:srgbClr val="7C7E81"/>
                </a:solidFill>
                <a:latin typeface="Cambria"/>
                <a:cs typeface="Cambria"/>
              </a:rPr>
              <a:t> </a:t>
            </a:r>
            <a:endParaRPr lang="en-US" sz="80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R="3464" algn="r" defTabSz="623438" eaLnBrk="1" fontAlgn="auto" hangingPunct="1">
              <a:spcBef>
                <a:spcPts val="655"/>
              </a:spcBef>
              <a:spcAft>
                <a:spcPts val="0"/>
              </a:spcAft>
            </a:pPr>
            <a:r>
              <a:rPr lang="en-US" sz="800" b="1" i="1" kern="0" dirty="0">
                <a:solidFill>
                  <a:srgbClr val="A3A5A8"/>
                </a:solidFill>
                <a:latin typeface="Arial"/>
                <a:cs typeface="Arial"/>
              </a:rPr>
              <a:t>\RX</a:t>
            </a:r>
            <a:r>
              <a:rPr lang="en-US" sz="800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lang="en-US" sz="800" b="1" i="1" kern="0" spc="-102" dirty="0">
                <a:solidFill>
                  <a:srgbClr val="A3A5A8"/>
                </a:solidFill>
                <a:latin typeface="Arial"/>
                <a:cs typeface="Arial"/>
              </a:rPr>
              <a:t>DUH</a:t>
            </a:r>
            <a:r>
              <a:rPr lang="en-US" sz="800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lang="en-US" sz="800" b="1" i="1" kern="0" spc="-89" dirty="0">
                <a:solidFill>
                  <a:srgbClr val="A3A5A8"/>
                </a:solidFill>
                <a:latin typeface="Arial"/>
                <a:cs typeface="Arial"/>
              </a:rPr>
              <a:t>KHUH</a:t>
            </a:r>
            <a:r>
              <a:rPr lang="en-US" sz="800" b="1" i="1" kern="0" spc="14" dirty="0">
                <a:solidFill>
                  <a:srgbClr val="A3A5A8"/>
                </a:solidFill>
                <a:latin typeface="Arial"/>
                <a:cs typeface="Arial"/>
              </a:rPr>
              <a:t> </a:t>
            </a:r>
            <a:r>
              <a:rPr lang="en-US" sz="800" kern="0" dirty="0">
                <a:solidFill>
                  <a:srgbClr val="A3A5A8"/>
                </a:solidFill>
                <a:latin typeface="Bookman Old Style"/>
                <a:cs typeface="Bookman Old Style"/>
              </a:rPr>
              <a:t>►</a:t>
            </a:r>
            <a:r>
              <a:rPr lang="en-US" sz="800" kern="0" spc="222" dirty="0">
                <a:solidFill>
                  <a:srgbClr val="A3A5A8"/>
                </a:solidFill>
                <a:latin typeface="Bookman Old Style"/>
                <a:cs typeface="Bookman Old Style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8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Don’t Repeat Yourself!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038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We’re cutting and pasting code again</a:t>
            </a:r>
          </a:p>
          <a:p>
            <a:pPr lvl="1" eaLnBrk="1" hangingPunct="1"/>
            <a:r>
              <a:rPr lang="en-US" altLang="en-US" sz="2400" dirty="0"/>
              <a:t>Stop it!</a:t>
            </a:r>
          </a:p>
          <a:p>
            <a:pPr eaLnBrk="1" hangingPunct="1"/>
            <a:r>
              <a:rPr lang="en-US" altLang="en-US" sz="2800" dirty="0"/>
              <a:t>Create different </a:t>
            </a:r>
            <a:r>
              <a:rPr lang="en-US" altLang="en-US" sz="2800" i="1" dirty="0"/>
              <a:t>types</a:t>
            </a:r>
            <a:r>
              <a:rPr lang="en-US" altLang="en-US" sz="2800" dirty="0"/>
              <a:t> of factories instead</a:t>
            </a:r>
          </a:p>
          <a:p>
            <a:pPr lvl="1" eaLnBrk="1" hangingPunct="1"/>
            <a:r>
              <a:rPr lang="en-US" altLang="en-US" sz="2400" dirty="0"/>
              <a:t>One for each style</a:t>
            </a:r>
          </a:p>
          <a:p>
            <a:pPr lvl="1" eaLnBrk="1" hangingPunct="1"/>
            <a:r>
              <a:rPr lang="en-US" altLang="en-US" sz="2400" dirty="0"/>
              <a:t>But they of course implement a common interface</a:t>
            </a:r>
          </a:p>
          <a:p>
            <a:pPr eaLnBrk="1" hangingPunct="1"/>
            <a:r>
              <a:rPr lang="en-US" altLang="en-US" sz="2800" dirty="0"/>
              <a:t>Where should the factories reside?</a:t>
            </a:r>
          </a:p>
          <a:p>
            <a:pPr lvl="1" eaLnBrk="1" hangingPunct="1"/>
            <a:r>
              <a:rPr lang="en-US" altLang="en-US" sz="2400" dirty="0"/>
              <a:t>That is, how shall they be called </a:t>
            </a:r>
            <a:r>
              <a:rPr lang="en-US" altLang="en-US" sz="2400" i="1" dirty="0" err="1"/>
              <a:t>polymorphically</a:t>
            </a:r>
            <a:r>
              <a:rPr lang="en-US" altLang="en-US" sz="24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Polymorphic Factory</a:t>
            </a:r>
          </a:p>
        </p:txBody>
      </p:sp>
      <p:graphicFrame>
        <p:nvGraphicFramePr>
          <p:cNvPr id="3891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752600" y="2057400"/>
          <a:ext cx="5562600" cy="270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01289" imgH="1509575" progId="Visio.Drawing.11">
                  <p:embed/>
                </p:oleObj>
              </mc:Choice>
              <mc:Fallback>
                <p:oleObj name="Visio" r:id="rId2" imgW="3101289" imgH="1509575" progId="Visio.Drawing.11">
                  <p:embed/>
                  <p:pic>
                    <p:nvPicPr>
                      <p:cNvPr id="389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57400"/>
                        <a:ext cx="5562600" cy="270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1828800" y="5195888"/>
            <a:ext cx="632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The correct createPizza( ) is called by polymorphism.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Principle: RAII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</a:rPr>
              <a:t>R</a:t>
            </a:r>
            <a:r>
              <a:rPr lang="en-US" altLang="en-US" sz="2800"/>
              <a:t>esource </a:t>
            </a:r>
            <a:r>
              <a:rPr lang="en-US" altLang="en-US" sz="2800">
                <a:solidFill>
                  <a:srgbClr val="FF0000"/>
                </a:solidFill>
              </a:rPr>
              <a:t>A</a:t>
            </a:r>
            <a:r>
              <a:rPr lang="en-US" altLang="en-US" sz="2800"/>
              <a:t>cquisition </a:t>
            </a:r>
            <a:r>
              <a:rPr lang="en-US" altLang="en-US" sz="2800">
                <a:solidFill>
                  <a:srgbClr val="FF0000"/>
                </a:solidFill>
              </a:rPr>
              <a:t>I</a:t>
            </a:r>
            <a:r>
              <a:rPr lang="en-US" altLang="en-US" sz="2800"/>
              <a:t>s </a:t>
            </a:r>
            <a:r>
              <a:rPr lang="en-US" altLang="en-US" sz="2800">
                <a:solidFill>
                  <a:srgbClr val="FF0000"/>
                </a:solidFill>
              </a:rPr>
              <a:t>I</a:t>
            </a:r>
            <a:r>
              <a:rPr lang="en-US" altLang="en-US" sz="2800"/>
              <a:t>nitialization</a:t>
            </a:r>
          </a:p>
          <a:p>
            <a:r>
              <a:rPr lang="en-US" altLang="en-US" sz="2800"/>
              <a:t>Whenever a resource is acquired, make sure it is initialized at the same time</a:t>
            </a:r>
          </a:p>
          <a:p>
            <a:pPr lvl="1"/>
            <a:r>
              <a:rPr lang="en-US" altLang="en-US" sz="2400" i="1"/>
              <a:t>(part 2 of RAII: object destruction includes appropriate cleanup)</a:t>
            </a:r>
          </a:p>
          <a:p>
            <a:r>
              <a:rPr lang="en-US" altLang="en-US" sz="2800"/>
              <a:t>For object acquisition (creation):</a:t>
            </a:r>
          </a:p>
          <a:p>
            <a:pPr lvl="1"/>
            <a:r>
              <a:rPr lang="en-US" altLang="en-US" sz="2400"/>
              <a:t>Constructors work well to ensure RAII</a:t>
            </a:r>
          </a:p>
          <a:p>
            <a:pPr lvl="1"/>
            <a:r>
              <a:rPr lang="en-US" altLang="en-US" sz="2400"/>
              <a:t>But there are limitations: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the Factory Method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457200" y="2209800"/>
            <a:ext cx="838200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public abstract class PizzaStore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protected abstract Pizza createPizza(String 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public Pizza orderPizza(String type)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 pizza = createPizza(type);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pizza.prepare();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pizza.bake();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pizza.cut();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pizza.box();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   return pizza;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  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Not Much Change Here</a:t>
            </a:r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533400" y="1778000"/>
            <a:ext cx="8001000" cy="366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public class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NYPizzaStore</a:t>
            </a:r>
            <a:r>
              <a:rPr lang="en-US" altLang="en-US" sz="1800" b="1" dirty="0">
                <a:latin typeface="Courier New" panose="02070309020205020404" pitchFamily="49" charset="0"/>
              </a:rPr>
              <a:t> extends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PizzaStore</a:t>
            </a:r>
            <a:r>
              <a:rPr lang="en-US" altLang="en-US" sz="1800" b="1" dirty="0">
                <a:latin typeface="Courier New" panose="02070309020205020404" pitchFamily="49" charset="0"/>
              </a:rPr>
              <a:t>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Pizza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createPizza</a:t>
            </a:r>
            <a:r>
              <a:rPr lang="en-US" altLang="en-US" sz="1800" b="1" dirty="0">
                <a:latin typeface="Courier New" panose="02070309020205020404" pitchFamily="49" charset="0"/>
              </a:rPr>
              <a:t>(String item)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("cheese"))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NYStyleCheesePizza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("veggie"))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NYStyleVeggiePizza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("clam"))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NYStyleClamPizza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if (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item.equals</a:t>
            </a:r>
            <a:r>
              <a:rPr lang="en-US" altLang="en-US" sz="1800" b="1" dirty="0">
                <a:latin typeface="Courier New" panose="02070309020205020404" pitchFamily="49" charset="0"/>
              </a:rPr>
              <a:t>("pepperoni")) {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	return new </a:t>
            </a:r>
            <a:r>
              <a:rPr lang="en-US" altLang="en-US" sz="1800" b="1" dirty="0" err="1">
                <a:latin typeface="Courier New" panose="02070309020205020404" pitchFamily="49" charset="0"/>
              </a:rPr>
              <a:t>NYStylePepperoniPizza</a:t>
            </a:r>
            <a:r>
              <a:rPr lang="en-US" altLang="en-US" sz="1800" b="1" dirty="0">
                <a:latin typeface="Courier New" panose="02070309020205020404" pitchFamily="49" charset="0"/>
              </a:rPr>
              <a:t>();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	} else return null;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609600" y="5638800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That’s the breaks with polymorphic factories. It allows us to vary the concrete Pizza type in </a:t>
            </a:r>
            <a:r>
              <a:rPr lang="en-US" altLang="en-US" sz="1800" i="1" dirty="0"/>
              <a:t>one place</a:t>
            </a:r>
            <a:r>
              <a:rPr lang="en-US" altLang="en-US" sz="1800" dirty="0"/>
              <a:t>, however.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80" y="4648199"/>
            <a:ext cx="2852119" cy="21390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E6C4-C124-9BE2-546E-81B26008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49B0-0638-6A4B-B1EA-419C74497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125, 128, 129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E696-343D-CBD1-B76D-003DCE2049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1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Factory Method</a:t>
            </a:r>
            <a:br>
              <a:rPr lang="en-US" altLang="en-US"/>
            </a:br>
            <a:r>
              <a:rPr lang="en-US" altLang="en-US" sz="2800" i="1"/>
              <a:t>Creational</a:t>
            </a:r>
            <a:endParaRPr lang="en-US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Lets a class defer object instantiation to subclasses.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 module uses an abstraction, so you want to follow the DIP and not depend on concrete details. The client module may not even know </a:t>
            </a:r>
            <a:r>
              <a:rPr lang="en-US" altLang="en-US" sz="2400" i="1"/>
              <a:t>which</a:t>
            </a:r>
            <a:r>
              <a:rPr lang="en-US" altLang="en-US" sz="2400"/>
              <a:t> class to instantiate.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Define an interface for creating a family of objects, but let </a:t>
            </a:r>
            <a:r>
              <a:rPr lang="en-US" altLang="en-US" sz="2400" i="1"/>
              <a:t>subclasses</a:t>
            </a:r>
            <a:r>
              <a:rPr lang="en-US" altLang="en-US" sz="2400"/>
              <a:t> decide which class to instantiate.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Factory Method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066800" y="2549525"/>
          <a:ext cx="6858000" cy="301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618171" imgH="2032361" progId="Visio.Drawing.11">
                  <p:embed/>
                </p:oleObj>
              </mc:Choice>
              <mc:Fallback>
                <p:oleObj name="Visio" r:id="rId2" imgW="4618171" imgH="2032361" progId="Visio.Drawing.11">
                  <p:embed/>
                  <p:pic>
                    <p:nvPicPr>
                      <p:cNvPr id="430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49525"/>
                        <a:ext cx="6858000" cy="301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Parallel Hierarchies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hierarchy for the products</a:t>
            </a:r>
          </a:p>
          <a:p>
            <a:pPr eaLnBrk="1" hangingPunct="1"/>
            <a:r>
              <a:rPr lang="en-US" altLang="en-US" dirty="0"/>
              <a:t>A hierarchy for the creators</a:t>
            </a:r>
          </a:p>
          <a:p>
            <a:pPr lvl="1" eaLnBrk="1" hangingPunct="1"/>
            <a:r>
              <a:rPr lang="en-US" altLang="en-US" dirty="0"/>
              <a:t>With a polymorphic factory method</a:t>
            </a:r>
          </a:p>
          <a:p>
            <a:pPr eaLnBrk="1" hangingPunct="1"/>
            <a:r>
              <a:rPr lang="en-US" altLang="en-US" dirty="0"/>
              <a:t>See page 131, 132, 134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See also p. 135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AEDB-B6EB-8EF9-74A0-22D14F0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Use a Factory Method?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C38F6-F950-1DFE-2ACD-D35AEE8EC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Suppose you have a simple class hierarchy</a:t>
            </a:r>
          </a:p>
          <a:p>
            <a:r>
              <a:rPr lang="en-US" sz="2800" dirty="0"/>
              <a:t>Isn’t a simple factory easier?</a:t>
            </a:r>
          </a:p>
          <a:p>
            <a:pPr lvl="1"/>
            <a:r>
              <a:rPr lang="en-US" sz="2400"/>
              <a:t>… and, um, </a:t>
            </a:r>
            <a:r>
              <a:rPr lang="en-US" sz="2400" dirty="0"/>
              <a:t>simpler?</a:t>
            </a:r>
          </a:p>
          <a:p>
            <a:r>
              <a:rPr lang="en-US" sz="2800" dirty="0"/>
              <a:t>One case:</a:t>
            </a:r>
          </a:p>
          <a:p>
            <a:pPr lvl="1"/>
            <a:r>
              <a:rPr lang="en-US" sz="2400" dirty="0"/>
              <a:t>Suppose your code needs to create objects in more than one place?</a:t>
            </a:r>
          </a:p>
          <a:p>
            <a:pPr lvl="1"/>
            <a:r>
              <a:rPr lang="en-US" sz="2400" dirty="0"/>
              <a:t>Use a Factory object (with a Factory Method)!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4F6A2-FE12-17AF-F965-7242F429FF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4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Recap:</a:t>
            </a:r>
            <a:br>
              <a:rPr lang="en-US" altLang="en-US" sz="3200"/>
            </a:br>
            <a:r>
              <a:rPr lang="en-US" altLang="en-US" sz="3200"/>
              <a:t>Dependency Inversion Principle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does the Factory Method relate to the DIP?</a:t>
            </a:r>
          </a:p>
          <a:p>
            <a:r>
              <a:rPr lang="en-US" altLang="en-US"/>
              <a:t>See page 140</a:t>
            </a:r>
          </a:p>
          <a:p>
            <a:endParaRPr lang="en-US" altLang="en-US"/>
          </a:p>
          <a:p>
            <a:r>
              <a:rPr lang="en-US" altLang="en-US"/>
              <a:t>(see also p. 141, 143)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Changes Afoot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Franchisees have been using inferior ingredients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Infidels!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So you want more control over how pizzas get made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While still allowing for stylistic differences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So we’re drilling down a little deeper to how pizzas are actually made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See p. 144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200"/>
            <a:ext cx="264132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Controlling Ingredients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Pizza ingredients come in </a:t>
            </a:r>
            <a:r>
              <a:rPr lang="en-US" altLang="en-US" sz="2800" i="1"/>
              <a:t>families</a:t>
            </a:r>
            <a:r>
              <a:rPr lang="en-US" altLang="en-US" sz="280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Sauce, cheese, dough, toppings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They </a:t>
            </a:r>
            <a:r>
              <a:rPr lang="en-US" altLang="en-US" sz="2400" i="1"/>
              <a:t>all</a:t>
            </a:r>
            <a:r>
              <a:rPr lang="en-US" altLang="en-US" sz="2400"/>
              <a:t> have these components (p. 145)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But with differences (e.g., parmesan vs. mozzarella)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You want to ship ingredients </a:t>
            </a:r>
            <a:r>
              <a:rPr lang="en-US" altLang="en-US" sz="2800" i="1"/>
              <a:t>together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 we need a factory to build </a:t>
            </a:r>
            <a:r>
              <a:rPr lang="en-US" altLang="en-US" sz="2800" i="1"/>
              <a:t>families</a:t>
            </a:r>
            <a:r>
              <a:rPr lang="en-US" altLang="en-US" sz="2800"/>
              <a:t> of ingredients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Note: my diagrams differ from the book’s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They’re </a:t>
            </a:r>
            <a:r>
              <a:rPr lang="en-US" altLang="en-US" sz="2400" i="1"/>
              <a:t>better</a:t>
            </a:r>
            <a:r>
              <a:rPr lang="en-US" altLang="en-US" sz="2400"/>
              <a:t>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Creation Questions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to ensure that the correct subclass gets created?</a:t>
            </a:r>
          </a:p>
          <a:p>
            <a:r>
              <a:rPr lang="en-US" altLang="en-US" dirty="0"/>
              <a:t>What if other things have to happen in conjunction with creation of an object?</a:t>
            </a:r>
          </a:p>
          <a:p>
            <a:r>
              <a:rPr lang="en-US" altLang="en-US" dirty="0"/>
              <a:t>What if you have to create two or more related objects?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PizzaIngredientFactory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Will have a </a:t>
            </a:r>
            <a:r>
              <a:rPr lang="en-US" altLang="en-US" i="1"/>
              <a:t>factory method</a:t>
            </a:r>
            <a:r>
              <a:rPr lang="en-US" altLang="en-US"/>
              <a:t> for each ingredient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createDough, createSauce,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These will be specialized in concrete subclasses by region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NYPizzaIngredientFactory, 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 we’re talking </a:t>
            </a:r>
            <a:r>
              <a:rPr lang="en-US" altLang="en-US" i="1"/>
              <a:t>families of factory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Ingredient Factories</a:t>
            </a:r>
          </a:p>
        </p:txBody>
      </p:sp>
      <p:graphicFrame>
        <p:nvGraphicFramePr>
          <p:cNvPr id="4915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457200" y="2230438"/>
          <a:ext cx="8229600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214220" imgH="1734513" progId="Visio.Drawing.11">
                  <p:embed/>
                </p:oleObj>
              </mc:Choice>
              <mc:Fallback>
                <p:oleObj name="Visio" r:id="rId2" imgW="4214220" imgH="1734513" progId="Visio.Drawing.11">
                  <p:embed/>
                  <p:pic>
                    <p:nvPicPr>
                      <p:cNvPr id="491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30438"/>
                        <a:ext cx="8229600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Refactoring Pizza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Pizza needs to collect the right kind of ingredients</a:t>
            </a:r>
          </a:p>
          <a:p>
            <a:pPr eaLnBrk="1" hangingPunct="1"/>
            <a:r>
              <a:rPr lang="en-US" altLang="en-US" sz="2800"/>
              <a:t>We’ll just put this into the </a:t>
            </a:r>
            <a:r>
              <a:rPr lang="en-US" altLang="en-US" sz="2800" b="1"/>
              <a:t>prepare</a:t>
            </a:r>
            <a:r>
              <a:rPr lang="en-US" altLang="en-US" sz="2800"/>
              <a:t> method</a:t>
            </a:r>
          </a:p>
          <a:p>
            <a:pPr lvl="1" eaLnBrk="1" hangingPunct="1"/>
            <a:r>
              <a:rPr lang="en-US" altLang="en-US" sz="2400"/>
              <a:t>But we’ll make it abstract so subclasses can override it</a:t>
            </a:r>
          </a:p>
          <a:p>
            <a:pPr lvl="2" eaLnBrk="1" hangingPunct="1"/>
            <a:r>
              <a:rPr lang="en-US" altLang="en-US" sz="2000"/>
              <a:t>(This actually isn’t totally necessary, as you’ll see. It could just be implemented in Pizza)</a:t>
            </a:r>
          </a:p>
          <a:p>
            <a:pPr lvl="1" eaLnBrk="1" hangingPunct="1"/>
            <a:r>
              <a:rPr lang="en-US" altLang="en-US" sz="2400"/>
              <a:t>What </a:t>
            </a:r>
            <a:r>
              <a:rPr lang="en-US" altLang="en-US" sz="2400" i="1"/>
              <a:t>is</a:t>
            </a:r>
            <a:r>
              <a:rPr lang="en-US" altLang="en-US" sz="2400"/>
              <a:t> necessary is that the correct ingredients are obtained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Getting the Right Ingredients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Somewhere (in </a:t>
            </a:r>
            <a:r>
              <a:rPr lang="en-US" altLang="en-US" sz="2800" b="1"/>
              <a:t>prepare</a:t>
            </a:r>
            <a:r>
              <a:rPr lang="en-US" altLang="en-US" sz="2800"/>
              <a:t> for now) we say:</a:t>
            </a:r>
          </a:p>
          <a:p>
            <a:pPr lvl="1" eaLnBrk="1" hangingPunct="1"/>
            <a:r>
              <a:rPr lang="en-US" altLang="en-US" sz="2400" b="1"/>
              <a:t>sauce = ingredientFactory.createSauce( );</a:t>
            </a:r>
          </a:p>
          <a:p>
            <a:pPr lvl="1" eaLnBrk="1" hangingPunct="1"/>
            <a:r>
              <a:rPr lang="en-US" altLang="en-US" sz="2400" b="1"/>
              <a:t>cheese = ingredientFactory.createCheese( );</a:t>
            </a:r>
          </a:p>
          <a:p>
            <a:pPr lvl="1" eaLnBrk="1" hangingPunct="1"/>
            <a:r>
              <a:rPr lang="en-US" altLang="en-US" sz="2400"/>
              <a:t>etc.</a:t>
            </a:r>
          </a:p>
          <a:p>
            <a:pPr eaLnBrk="1" hangingPunct="1"/>
            <a:r>
              <a:rPr lang="en-US" altLang="en-US" sz="2800"/>
              <a:t>These are fields in Pizza</a:t>
            </a:r>
          </a:p>
          <a:p>
            <a:pPr lvl="1" eaLnBrk="1" hangingPunct="1"/>
            <a:r>
              <a:rPr lang="en-US" altLang="en-US" sz="2400"/>
              <a:t>Before we just had a list called </a:t>
            </a:r>
            <a:r>
              <a:rPr lang="en-US" altLang="en-US" sz="2400" b="1"/>
              <a:t>toppings</a:t>
            </a:r>
            <a:endParaRPr lang="en-US" altLang="en-US" sz="2400"/>
          </a:p>
          <a:p>
            <a:pPr lvl="1" eaLnBrk="1" hangingPunct="1"/>
            <a:r>
              <a:rPr lang="en-US" altLang="en-US" sz="2400"/>
              <a:t>Now we’re taking over what those toppings 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Pizza Hierarchy</a:t>
            </a:r>
            <a:br>
              <a:rPr lang="en-US" altLang="en-US"/>
            </a:br>
            <a:r>
              <a:rPr lang="en-US" altLang="en-US" sz="2800" i="1"/>
              <a:t>No more NYCheesePizza, ChicagoCheesePizza…</a:t>
            </a:r>
            <a:endParaRPr lang="en-US" altLang="en-US"/>
          </a:p>
        </p:txBody>
      </p:sp>
      <p:graphicFrame>
        <p:nvGraphicFramePr>
          <p:cNvPr id="5222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524000" y="2379663"/>
          <a:ext cx="5943600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701178" imgH="2506896" progId="Visio.Drawing.11">
                  <p:embed/>
                </p:oleObj>
              </mc:Choice>
              <mc:Fallback>
                <p:oleObj name="Visio" r:id="rId2" imgW="4701178" imgH="2506896" progId="Visio.Drawing.11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379663"/>
                        <a:ext cx="5943600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about PizzaStore?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This is what establishes the </a:t>
            </a:r>
            <a:r>
              <a:rPr lang="en-US" altLang="en-US" b="1"/>
              <a:t>ingredientFactory</a:t>
            </a:r>
          </a:p>
          <a:p>
            <a:pPr lvl="1" eaLnBrk="1" hangingPunct="1"/>
            <a:r>
              <a:rPr lang="en-US" altLang="en-US"/>
              <a:t>And passes it to the pizza it creates with its (independent) Factory Method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PizzaStore Hierarchy</a:t>
            </a:r>
          </a:p>
        </p:txBody>
      </p:sp>
      <p:graphicFrame>
        <p:nvGraphicFramePr>
          <p:cNvPr id="5427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990600" y="2754313"/>
          <a:ext cx="7086600" cy="236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63232" imgH="1357992" progId="Visio.Drawing.11">
                  <p:embed/>
                </p:oleObj>
              </mc:Choice>
              <mc:Fallback>
                <p:oleObj name="Visio" r:id="rId2" imgW="4063232" imgH="1357992" progId="Visio.Drawing.11">
                  <p:embed/>
                  <p:pic>
                    <p:nvPicPr>
                      <p:cNvPr id="542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754313"/>
                        <a:ext cx="7086600" cy="236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NYPizzaStore</a:t>
            </a:r>
            <a:br>
              <a:rPr lang="en-US" altLang="en-US"/>
            </a:br>
            <a:r>
              <a:rPr lang="en-US" altLang="en-US" sz="2800" i="1"/>
              <a:t>Setting up A parametric abstract factory</a:t>
            </a:r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609600" y="1827213"/>
            <a:ext cx="7696200" cy="23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public class NYPizzaStore : extends PizzaStore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    PizzaIngredientFactory ingredientFactory;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public NYPizzaStore()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	ingredientFactory = new 					           NYPizzaIngredientFactory();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NYPizzaStore.createPizza( )</a:t>
            </a:r>
            <a:br>
              <a:rPr lang="en-US" altLang="en-US"/>
            </a:br>
            <a:r>
              <a:rPr lang="en-US" altLang="en-US" sz="2800" i="1"/>
              <a:t>A parametric method in our Abstract Factory</a:t>
            </a:r>
            <a:endParaRPr lang="en-US" altLang="en-US"/>
          </a:p>
        </p:txBody>
      </p:sp>
      <p:sp>
        <p:nvSpPr>
          <p:cNvPr id="56323" name="Rectangle 6"/>
          <p:cNvSpPr>
            <a:spLocks noChangeArrowheads="1"/>
          </p:cNvSpPr>
          <p:nvPr/>
        </p:nvSpPr>
        <p:spPr bwMode="auto">
          <a:xfrm>
            <a:off x="609600" y="1827213"/>
            <a:ext cx="7696200" cy="472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protected Pizza createPizza(String item)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Pizza pizza = null;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if (item.equals("cheese"))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CheesePizza(ingredientFactory);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Cheese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(item.equals("veggie"))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VeggiePizza(ingredientFactory);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Veggie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(item.equals("clam"))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ClamPizza(ingredientFactory);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Clam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else if (item.equals("pepperoni")) {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 = new PepperoniPizza(ingredientFactory);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pizza.setName("New York Style Pepperoni Pizza");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}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return pizza;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Process</a:t>
            </a:r>
          </a:p>
        </p:txBody>
      </p:sp>
      <p:graphicFrame>
        <p:nvGraphicFramePr>
          <p:cNvPr id="5734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533400" y="1828800"/>
          <a:ext cx="80772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112351" imgH="2229159" progId="Visio.Drawing.11">
                  <p:embed/>
                </p:oleObj>
              </mc:Choice>
              <mc:Fallback>
                <p:oleObj name="Visio" r:id="rId2" imgW="5112351" imgH="2229159" progId="Visio.Drawing.11">
                  <p:embed/>
                  <p:pic>
                    <p:nvPicPr>
                      <p:cNvPr id="573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828800"/>
                        <a:ext cx="8077200" cy="352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7"/>
          <p:cNvSpPr txBox="1">
            <a:spLocks noChangeArrowheads="1"/>
          </p:cNvSpPr>
          <p:nvPr/>
        </p:nvSpPr>
        <p:spPr bwMode="auto">
          <a:xfrm>
            <a:off x="762000" y="5791200"/>
            <a:ext cx="7848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 err="1"/>
              <a:t>createPizza</a:t>
            </a:r>
            <a:r>
              <a:rPr lang="en-US" altLang="en-US" sz="1800" dirty="0"/>
              <a:t> passes the correct </a:t>
            </a:r>
            <a:r>
              <a:rPr lang="en-US" altLang="en-US" sz="1800" b="1" dirty="0" err="1"/>
              <a:t>ingredientFactory</a:t>
            </a:r>
            <a:r>
              <a:rPr lang="en-US" altLang="en-US" sz="1800" dirty="0"/>
              <a:t> to </a:t>
            </a:r>
            <a:r>
              <a:rPr lang="en-US" altLang="en-US" sz="1800" b="1" dirty="0" err="1"/>
              <a:t>CheesePizza</a:t>
            </a:r>
            <a:endParaRPr lang="en-US" altLang="en-US" sz="1800" b="1" dirty="0"/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(see p. 150-151)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Controlling Object Creation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Ultimately, the exact object of a type must be known in order to create it (duh)</a:t>
            </a:r>
          </a:p>
          <a:p>
            <a:pPr lvl="1" eaLnBrk="1" hangingPunct="1"/>
            <a:r>
              <a:rPr lang="en-US" altLang="en-US" sz="2000"/>
              <a:t>Foo f;</a:t>
            </a:r>
          </a:p>
          <a:p>
            <a:pPr lvl="1" eaLnBrk="1" hangingPunct="1"/>
            <a:r>
              <a:rPr lang="en-US" altLang="en-US" sz="2000"/>
              <a:t>Bar b = new Bar(“baz”);</a:t>
            </a:r>
          </a:p>
          <a:p>
            <a:pPr eaLnBrk="1" hangingPunct="1"/>
            <a:r>
              <a:rPr lang="en-US" altLang="en-US" sz="2400"/>
              <a:t>But this violates an important principle:</a:t>
            </a:r>
          </a:p>
          <a:p>
            <a:pPr lvl="1" eaLnBrk="1" hangingPunct="1"/>
            <a:r>
              <a:rPr lang="en-US" altLang="en-US" sz="2000"/>
              <a:t>Program to an interface, not an implementation</a:t>
            </a:r>
          </a:p>
          <a:p>
            <a:pPr lvl="2" eaLnBrk="1" hangingPunct="1"/>
            <a:r>
              <a:rPr lang="en-US" altLang="en-US" sz="1800"/>
              <a:t>Or, program to </a:t>
            </a:r>
            <a:r>
              <a:rPr lang="en-US" altLang="en-US" sz="1800" i="1"/>
              <a:t>abstractions</a:t>
            </a:r>
            <a:r>
              <a:rPr lang="en-US" altLang="en-US" sz="1800"/>
              <a:t>, not </a:t>
            </a:r>
            <a:r>
              <a:rPr lang="en-US" altLang="en-US" sz="1800" i="1"/>
              <a:t>concrete types</a:t>
            </a:r>
          </a:p>
          <a:p>
            <a:pPr eaLnBrk="1" hangingPunct="1"/>
            <a:r>
              <a:rPr lang="en-US" altLang="en-US" sz="2400">
                <a:solidFill>
                  <a:srgbClr val="C00000"/>
                </a:solidFill>
              </a:rPr>
              <a:t>Concrete object creation is best localized in </a:t>
            </a:r>
            <a:r>
              <a:rPr lang="en-US" altLang="en-US" sz="2400" i="1">
                <a:solidFill>
                  <a:srgbClr val="C00000"/>
                </a:solidFill>
              </a:rPr>
              <a:t>one place</a:t>
            </a:r>
          </a:p>
          <a:p>
            <a:pPr lvl="1" eaLnBrk="1" hangingPunct="1"/>
            <a:r>
              <a:rPr lang="en-US" altLang="en-US" sz="2000">
                <a:solidFill>
                  <a:srgbClr val="C00000"/>
                </a:solidFill>
              </a:rPr>
              <a:t>So introducing new types doesn’t cause maintenance trauma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Abstract Factory</a:t>
            </a:r>
            <a:br>
              <a:rPr lang="en-US" altLang="en-US"/>
            </a:br>
            <a:r>
              <a:rPr lang="en-US" altLang="en-US" sz="2800" i="1"/>
              <a:t>Creational</a:t>
            </a:r>
            <a:endParaRPr lang="en-US" alt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an interface for creating </a:t>
            </a:r>
            <a:r>
              <a:rPr lang="en-US" altLang="en-US" sz="2000" i="1"/>
              <a:t>families</a:t>
            </a:r>
            <a:r>
              <a:rPr lang="en-US" altLang="en-US" sz="2000"/>
              <a:t> of related or dependent objects without specifying their concrete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Your system needs to be configured with one of multiple families of products, but it should be independent of how its products are created and assembled.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Declare an abstract type with methods for creating each type of component. Subclasses create the correct concrete types for the family they represent.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Abstract Factory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pic>
        <p:nvPicPr>
          <p:cNvPr id="59395" name="Picture 5" descr="abfac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24063"/>
            <a:ext cx="845820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37B5F7-CC36-4A9C-AD23-EEF09D1269A6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382000" cy="1371600"/>
          </a:xfrm>
        </p:spPr>
        <p:txBody>
          <a:bodyPr/>
          <a:lstStyle/>
          <a:p>
            <a:pPr eaLnBrk="1" hangingPunct="1"/>
            <a:r>
              <a:rPr lang="en-US" altLang="en-US" sz="4000"/>
              <a:t>Factory Method vs. Abstract Factory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Factory Method creates a </a:t>
            </a:r>
            <a:r>
              <a:rPr lang="en-US" altLang="en-US" sz="2800" i="1"/>
              <a:t>single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can decay into a single static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abstract root often has a processing method that calls the factory method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i.e., the factory method is in the key abstraction the client uses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Abstract Factory creates </a:t>
            </a:r>
            <a:r>
              <a:rPr lang="en-US" altLang="en-US" sz="2800" i="1"/>
              <a:t>families of related objects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It requires multiple polymorphic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Therefore clients must use a factory </a:t>
            </a:r>
            <a:r>
              <a:rPr lang="en-US" altLang="en-US" sz="2400" i="1"/>
              <a:t>object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See pages 156-157, 160-161, 158-159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4A34-6629-64DF-5DD3-7A43AD77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54362-BD66-1D47-A595-8B716E42A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all the ingredients to make a pizza.</a:t>
            </a:r>
          </a:p>
          <a:p>
            <a:r>
              <a:rPr lang="en-US" dirty="0"/>
              <a:t>But that isn’t required for an abstract factory.</a:t>
            </a:r>
          </a:p>
          <a:p>
            <a:r>
              <a:rPr lang="en-US" dirty="0"/>
              <a:t>It’s just that the types of objects created are somehow related and must </a:t>
            </a:r>
            <a:r>
              <a:rPr lang="en-US"/>
              <a:t>be coordinated.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A7B4A-E78B-AF71-772F-36C280C0F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109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Disposal Methods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It is often necessary to destroy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Especially if they own resources other than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 some cases: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Just letting the garbage collector do its job isn’t sufficient (e.g., you have to explicitly release a resource)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Calling, the object’s destructor isn’t enough, or leads to excess coupling (e.g., you have destroy calls in several places.)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Disposal Methods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Provide disposal methods that encapsulate details of object disposal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Mirror of Factory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have a static destroy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have a polymorphic destroy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have an “automatic” destroy in C++ and other languages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/>
              <a:t>RAII – uses destructors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dirty="0" err="1"/>
              <a:t>shared_ptr</a:t>
            </a:r>
            <a:r>
              <a:rPr lang="en-US" altLang="en-US" sz="2000" dirty="0"/>
              <a:t>: a pointer proxy that deletes its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Members of abstract factories can have corresponding disposal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Complex Factory: Builder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Some objects are complex enough that they can’t be created in a single atomic step.</a:t>
            </a:r>
          </a:p>
          <a:p>
            <a:pPr lvl="1"/>
            <a:r>
              <a:rPr lang="en-US" altLang="en-US" dirty="0"/>
              <a:t>Stepwise creation</a:t>
            </a:r>
          </a:p>
          <a:p>
            <a:pPr lvl="1"/>
            <a:r>
              <a:rPr lang="en-US" altLang="en-US" dirty="0"/>
              <a:t>Often separated by time</a:t>
            </a:r>
          </a:p>
          <a:p>
            <a:pPr lvl="1"/>
            <a:r>
              <a:rPr lang="en-US" altLang="en-US" dirty="0"/>
              <a:t>May be different each time</a:t>
            </a:r>
          </a:p>
          <a:p>
            <a:pPr lvl="1"/>
            <a:r>
              <a:rPr lang="en-US" altLang="en-US" dirty="0"/>
              <a:t>Usually involves different sub-objects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Builder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943600" cy="3886200"/>
          </a:xfrm>
        </p:spPr>
        <p:txBody>
          <a:bodyPr/>
          <a:lstStyle/>
          <a:p>
            <a:r>
              <a:rPr lang="en-US" altLang="en-US" sz="2800" dirty="0"/>
              <a:t>Therefore, use a Builder object that manages the creation of the object:</a:t>
            </a:r>
          </a:p>
          <a:p>
            <a:pPr lvl="1"/>
            <a:r>
              <a:rPr lang="en-US" altLang="en-US" dirty="0"/>
              <a:t>Provides methods for creating (and maybe disposing) the parts</a:t>
            </a:r>
          </a:p>
          <a:p>
            <a:pPr lvl="1"/>
            <a:r>
              <a:rPr lang="en-US" altLang="en-US" dirty="0"/>
              <a:t>May </a:t>
            </a:r>
            <a:r>
              <a:rPr lang="en-US" altLang="en-US"/>
              <a:t>return the </a:t>
            </a:r>
            <a:r>
              <a:rPr lang="en-US" altLang="en-US" dirty="0"/>
              <a:t>completed complex object</a:t>
            </a:r>
          </a:p>
          <a:p>
            <a:pPr marL="57150" indent="0">
              <a:buNone/>
            </a:pPr>
            <a:endParaRPr lang="en-US" altLang="en-US" sz="1400" dirty="0"/>
          </a:p>
          <a:p>
            <a:pPr marL="57150" indent="0">
              <a:buNone/>
            </a:pPr>
            <a:r>
              <a:rPr lang="en-US" altLang="en-US" sz="1400" dirty="0"/>
              <a:t>By Source (WP:NFCC#4), Fair use, https://en.wikipedia.org/w/index.php?curid=37342560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906"/>
            <a:ext cx="2594969" cy="39385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Factories Accomplish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They separate the </a:t>
            </a:r>
            <a:r>
              <a:rPr lang="en-US" altLang="en-US" i="1"/>
              <a:t>creation</a:t>
            </a:r>
            <a:r>
              <a:rPr lang="en-US" altLang="en-US"/>
              <a:t> of objects from their </a:t>
            </a:r>
            <a:r>
              <a:rPr lang="en-US" altLang="en-US" i="1"/>
              <a:t>use</a:t>
            </a:r>
          </a:p>
          <a:p>
            <a:pPr eaLnBrk="1" hangingPunct="1"/>
            <a:r>
              <a:rPr lang="en-US" altLang="en-US"/>
              <a:t>This minimizes coupling between clients and abstractions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 of Factories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Simple Factory</a:t>
            </a:r>
            <a:r>
              <a:rPr lang="en-US" altLang="en-US" sz="2000" dirty="0"/>
              <a:t>: a single function to create the proper type of object – usually parametric</a:t>
            </a:r>
          </a:p>
          <a:p>
            <a:pPr lvl="1">
              <a:defRPr/>
            </a:pPr>
            <a:r>
              <a:rPr lang="en-US" altLang="en-US" sz="1800" dirty="0"/>
              <a:t>Simple hierarchy – the most common approach</a:t>
            </a:r>
          </a:p>
          <a:p>
            <a:pPr lvl="1">
              <a:defRPr/>
            </a:pPr>
            <a:r>
              <a:rPr lang="en-US" altLang="en-US" sz="18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 Simple Factory may be Static (but Static Factory isn’t its own pattern)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Factory Method</a:t>
            </a:r>
            <a:r>
              <a:rPr lang="en-US" altLang="en-US" sz="2000" dirty="0"/>
              <a:t>: a hierarchy of methods to create the proper type of object</a:t>
            </a:r>
          </a:p>
          <a:p>
            <a:pPr lvl="1">
              <a:defRPr/>
            </a:pPr>
            <a:r>
              <a:rPr lang="en-US" altLang="en-US" sz="1800" dirty="0"/>
              <a:t>Used when the way of creating an object is itself polymorphic. </a:t>
            </a:r>
          </a:p>
          <a:p>
            <a:pPr lvl="1">
              <a:defRPr/>
            </a:pPr>
            <a:r>
              <a:rPr lang="en-US" altLang="en-US" sz="1800" dirty="0"/>
              <a:t>Useful when there are two dimensions of variability that determine object type (e.g., pizza type and style)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Abstract Factory</a:t>
            </a:r>
            <a:r>
              <a:rPr lang="en-US" altLang="en-US" sz="2000" dirty="0"/>
              <a:t>: a hierarchy to create families of objects</a:t>
            </a:r>
          </a:p>
          <a:p>
            <a:pPr lvl="1">
              <a:defRPr/>
            </a:pPr>
            <a:r>
              <a:rPr lang="en-US" altLang="en-US" sz="1800" dirty="0"/>
              <a:t>May create sets of (related) factory methods</a:t>
            </a:r>
          </a:p>
          <a:p>
            <a:pPr>
              <a:defRPr/>
            </a:pPr>
            <a:r>
              <a:rPr lang="en-US" alt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Builder</a:t>
            </a:r>
            <a:r>
              <a:rPr lang="en-US" altLang="en-US" sz="2000" dirty="0"/>
              <a:t>: an object to manage non-atomic creation of a complex object or 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C++-specific Creation Issue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C++ allows objects everywhere</a:t>
            </a:r>
          </a:p>
          <a:p>
            <a:pPr lvl="1" eaLnBrk="1" hangingPunct="1"/>
            <a:r>
              <a:rPr lang="en-US" altLang="en-US"/>
              <a:t>Not just on the heap (</a:t>
            </a:r>
            <a:r>
              <a:rPr lang="en-US" altLang="en-US" b="1"/>
              <a:t>new</a:t>
            </a:r>
            <a:r>
              <a:rPr lang="en-US" altLang="en-US"/>
              <a:t> is not required)</a:t>
            </a:r>
          </a:p>
          <a:p>
            <a:pPr eaLnBrk="1" hangingPunct="1"/>
            <a:r>
              <a:rPr lang="en-US" altLang="en-US"/>
              <a:t>Suppose we have a context that wants to force objects to be on the heap only</a:t>
            </a:r>
          </a:p>
          <a:p>
            <a:pPr lvl="1" eaLnBrk="1" hangingPunct="1"/>
            <a:r>
              <a:rPr lang="en-US" altLang="en-US"/>
              <a:t>Example: 3370 Program 2 (Memory Pool)</a:t>
            </a:r>
          </a:p>
          <a:p>
            <a:pPr lvl="1" eaLnBrk="1" hangingPunct="1"/>
            <a:r>
              <a:rPr lang="en-US" altLang="en-US"/>
              <a:t>How can we prevent non-heap object creation?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Principles Summary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RAII: Resource Acquisition Is Initialization</a:t>
            </a:r>
          </a:p>
          <a:p>
            <a:r>
              <a:rPr lang="en-US" altLang="en-US" dirty="0"/>
              <a:t>DIP: Dependency Inversion Principle</a:t>
            </a:r>
          </a:p>
          <a:p>
            <a:pPr lvl="1"/>
            <a:r>
              <a:rPr lang="en-US" altLang="en-US" dirty="0"/>
              <a:t>Concrete details depend on Abstractions, not the other way around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(single class) Creator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Provide a static method that returns a pointer to a heap object</a:t>
            </a:r>
          </a:p>
          <a:p>
            <a:pPr eaLnBrk="1" hangingPunct="1"/>
            <a:r>
              <a:rPr lang="en-US" altLang="en-US"/>
              <a:t>Make all constructors non-public</a:t>
            </a:r>
          </a:p>
          <a:p>
            <a:pPr eaLnBrk="1" hangingPunct="1"/>
            <a:r>
              <a:rPr lang="en-US" altLang="en-US"/>
              <a:t>(Visit Pool example from CS 3370)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Scenario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Suppose you need to serialize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And you don’t have such facilities on your platform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To de-serialize objects requires creating the correct type on-the-fly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Based on some data in the file entry for the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4A27B8A-5ABA-483F-A6D2-537B1689B3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2595</TotalTime>
  <Words>3822</Words>
  <Application>Microsoft Office PowerPoint</Application>
  <PresentationFormat>On-screen Show (4:3)</PresentationFormat>
  <Paragraphs>555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Aparajita</vt:lpstr>
      <vt:lpstr>Arial</vt:lpstr>
      <vt:lpstr>Arial Black</vt:lpstr>
      <vt:lpstr>Arial Narrow</vt:lpstr>
      <vt:lpstr>Bookman Old Style</vt:lpstr>
      <vt:lpstr>Calibri</vt:lpstr>
      <vt:lpstr>Cambria</vt:lpstr>
      <vt:lpstr>Courier New</vt:lpstr>
      <vt:lpstr>Georgia</vt:lpstr>
      <vt:lpstr>Times New Roman</vt:lpstr>
      <vt:lpstr>Wingdings</vt:lpstr>
      <vt:lpstr>Pixel</vt:lpstr>
      <vt:lpstr>Office Theme</vt:lpstr>
      <vt:lpstr>Visio</vt:lpstr>
      <vt:lpstr>Design Patterns</vt:lpstr>
      <vt:lpstr>Decorator, Revisited</vt:lpstr>
      <vt:lpstr>Decorator Initialization</vt:lpstr>
      <vt:lpstr>Principle: RAII</vt:lpstr>
      <vt:lpstr>Object Creation Questions</vt:lpstr>
      <vt:lpstr>Controlling Object Creation</vt:lpstr>
      <vt:lpstr>A C++-specific Creation Issue</vt:lpstr>
      <vt:lpstr>Static (single class) Creator</vt:lpstr>
      <vt:lpstr>Another Scenario</vt:lpstr>
      <vt:lpstr>Employee Hierarchy</vt:lpstr>
      <vt:lpstr>Dependency Inversion Principle https://wiki.c2.com/?DependencyInversionPrinciple</vt:lpstr>
      <vt:lpstr>Rules of Thumb for the DIP</vt:lpstr>
      <vt:lpstr>Note: What is an “Abstraction?”</vt:lpstr>
      <vt:lpstr>Non- abstract (concrete) image</vt:lpstr>
      <vt:lpstr>Abstraction in Code</vt:lpstr>
      <vt:lpstr>Parametric Factories</vt:lpstr>
      <vt:lpstr>N-tier Architecture</vt:lpstr>
      <vt:lpstr>N-tier Architecture Critique</vt:lpstr>
      <vt:lpstr>Following the DIP</vt:lpstr>
      <vt:lpstr>Factories</vt:lpstr>
      <vt:lpstr>Another DIP Violation</vt:lpstr>
      <vt:lpstr>A Better Shape Scenario</vt:lpstr>
      <vt:lpstr>Pizza in Objectville</vt:lpstr>
      <vt:lpstr>More Pizza in Objectville</vt:lpstr>
      <vt:lpstr>Here We Go Again!</vt:lpstr>
      <vt:lpstr>A Pizza-Creating Class</vt:lpstr>
      <vt:lpstr>Refactoring orderPizza( )</vt:lpstr>
      <vt:lpstr>What do you think?</vt:lpstr>
      <vt:lpstr>Refactoring orderPizza( )</vt:lpstr>
      <vt:lpstr>Revisiting Employee: The Simple Factory</vt:lpstr>
      <vt:lpstr>A Better Employee Hierarchy</vt:lpstr>
      <vt:lpstr>A Variation on SimplePizzaFactory</vt:lpstr>
      <vt:lpstr>Limitations of a Static Factory</vt:lpstr>
      <vt:lpstr>And Now… Life Happens</vt:lpstr>
      <vt:lpstr>Which is best?</vt:lpstr>
      <vt:lpstr>One “solution” (see p. 137)</vt:lpstr>
      <vt:lpstr>PowerPoint Presentation</vt:lpstr>
      <vt:lpstr>Don’t Repeat Yourself!</vt:lpstr>
      <vt:lpstr>A Polymorphic Factory</vt:lpstr>
      <vt:lpstr>Using the Factory Method</vt:lpstr>
      <vt:lpstr>But Not Much Change Here</vt:lpstr>
      <vt:lpstr>PowerPoint Presentation</vt:lpstr>
      <vt:lpstr>Factory Method Creational</vt:lpstr>
      <vt:lpstr>Factory Method Class Sketch</vt:lpstr>
      <vt:lpstr>Parallel Hierarchies</vt:lpstr>
      <vt:lpstr>So Why Use a Factory Method?</vt:lpstr>
      <vt:lpstr>Recap: Dependency Inversion Principle</vt:lpstr>
      <vt:lpstr>More Changes Afoot</vt:lpstr>
      <vt:lpstr>Controlling Ingredients</vt:lpstr>
      <vt:lpstr>PizzaIngredientFactory</vt:lpstr>
      <vt:lpstr>The Ingredient Factories</vt:lpstr>
      <vt:lpstr>Refactoring Pizza</vt:lpstr>
      <vt:lpstr>Getting the Right Ingredients</vt:lpstr>
      <vt:lpstr>The Pizza Hierarchy No more NYCheesePizza, ChicagoCheesePizza…</vt:lpstr>
      <vt:lpstr>What about PizzaStore?</vt:lpstr>
      <vt:lpstr>The PizzaStore Hierarchy</vt:lpstr>
      <vt:lpstr>NYPizzaStore Setting up A parametric abstract factory</vt:lpstr>
      <vt:lpstr>NYPizzaStore.createPizza( ) A parametric method in our Abstract Factory</vt:lpstr>
      <vt:lpstr>The Process</vt:lpstr>
      <vt:lpstr>Abstract Factory Creational</vt:lpstr>
      <vt:lpstr>Abstract Factory Class Sketch</vt:lpstr>
      <vt:lpstr>Factory Method vs. Abstract Factory</vt:lpstr>
      <vt:lpstr>Quick Note</vt:lpstr>
      <vt:lpstr>Disposal Methods</vt:lpstr>
      <vt:lpstr>Disposal Methods</vt:lpstr>
      <vt:lpstr>Complex Factory: Builder</vt:lpstr>
      <vt:lpstr>Builder</vt:lpstr>
      <vt:lpstr>What Factories Accomplish</vt:lpstr>
      <vt:lpstr>Summary of Factories</vt:lpstr>
      <vt:lpstr>Principles Summary</vt:lpstr>
    </vt:vector>
  </TitlesOfParts>
  <Company>UVSC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Chuck Allison</dc:creator>
  <cp:lastModifiedBy>Neil Harrison</cp:lastModifiedBy>
  <cp:revision>150</cp:revision>
  <dcterms:created xsi:type="dcterms:W3CDTF">2005-09-14T20:14:59Z</dcterms:created>
  <dcterms:modified xsi:type="dcterms:W3CDTF">2023-09-26T20:06:47Z</dcterms:modified>
</cp:coreProperties>
</file>